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1"/>
  </p:notesMasterIdLst>
  <p:sldIdLst>
    <p:sldId id="328" r:id="rId5"/>
    <p:sldId id="634" r:id="rId6"/>
    <p:sldId id="276" r:id="rId7"/>
    <p:sldId id="268" r:id="rId8"/>
    <p:sldId id="298" r:id="rId9"/>
    <p:sldId id="327" r:id="rId10"/>
    <p:sldId id="300" r:id="rId11"/>
    <p:sldId id="646" r:id="rId12"/>
    <p:sldId id="405" r:id="rId13"/>
    <p:sldId id="406" r:id="rId14"/>
    <p:sldId id="301" r:id="rId15"/>
    <p:sldId id="269" r:id="rId16"/>
    <p:sldId id="320" r:id="rId17"/>
    <p:sldId id="321" r:id="rId18"/>
    <p:sldId id="322" r:id="rId19"/>
    <p:sldId id="650" r:id="rId20"/>
    <p:sldId id="651" r:id="rId21"/>
    <p:sldId id="647" r:id="rId22"/>
    <p:sldId id="648" r:id="rId23"/>
    <p:sldId id="649" r:id="rId24"/>
    <p:sldId id="635" r:id="rId25"/>
    <p:sldId id="256" r:id="rId26"/>
    <p:sldId id="645" r:id="rId27"/>
    <p:sldId id="270" r:id="rId28"/>
    <p:sldId id="262" r:id="rId29"/>
    <p:sldId id="263" r:id="rId30"/>
  </p:sldIdLst>
  <p:sldSz cx="9144000" cy="5143500" type="screen16x9"/>
  <p:notesSz cx="6858000" cy="9144000"/>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388938" indent="68263"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777875" indent="136525"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168400" indent="203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557338" indent="271463"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41" userDrawn="1">
          <p15:clr>
            <a:srgbClr val="A4A3A4"/>
          </p15:clr>
        </p15:guide>
        <p15:guide id="2" pos="567" userDrawn="1">
          <p15:clr>
            <a:srgbClr val="A4A3A4"/>
          </p15:clr>
        </p15:guide>
        <p15:guide id="3" pos="1565" userDrawn="1">
          <p15:clr>
            <a:srgbClr val="A4A3A4"/>
          </p15:clr>
        </p15:guide>
        <p15:guide id="5" orient="horz" pos="98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oise joly" initials="Fj" lastIdx="1" clrIdx="0">
    <p:extLst>
      <p:ext uri="{19B8F6BF-5375-455C-9EA6-DF929625EA0E}">
        <p15:presenceInfo xmlns:p15="http://schemas.microsoft.com/office/powerpoint/2012/main" userId="Francoise jol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84F47"/>
    <a:srgbClr val="E79145"/>
    <a:srgbClr val="6893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Objects="1" showGuides="1">
      <p:cViewPr varScale="1">
        <p:scale>
          <a:sx n="96" d="100"/>
          <a:sy n="96" d="100"/>
        </p:scale>
        <p:origin x="816" y="84"/>
      </p:cViewPr>
      <p:guideLst>
        <p:guide orient="horz" pos="441"/>
        <p:guide pos="567"/>
        <p:guide pos="1565"/>
        <p:guide orient="horz" pos="985"/>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EC198D-37F6-4736-B951-678D3EE2756A}" type="datetimeFigureOut">
              <a:rPr lang="fr-FR" smtClean="0"/>
              <a:t>05/04/2022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C20B20-BD1B-4282-8C7C-8DC1A76DF5A9}" type="slidenum">
              <a:rPr lang="fr-FR" smtClean="0"/>
              <a:t>‹N°›</a:t>
            </a:fld>
            <a:endParaRPr lang="fr-FR"/>
          </a:p>
        </p:txBody>
      </p:sp>
    </p:spTree>
    <p:extLst>
      <p:ext uri="{BB962C8B-B14F-4D97-AF65-F5344CB8AC3E}">
        <p14:creationId xmlns:p14="http://schemas.microsoft.com/office/powerpoint/2010/main" val="80532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r>
              <a:rPr lang="fr-FR"/>
              <a:t>Module de Nutrition</a:t>
            </a:r>
          </a:p>
        </p:txBody>
      </p:sp>
    </p:spTree>
    <p:extLst>
      <p:ext uri="{BB962C8B-B14F-4D97-AF65-F5344CB8AC3E}">
        <p14:creationId xmlns:p14="http://schemas.microsoft.com/office/powerpoint/2010/main" val="12744887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AGE DE GARDE">
    <p:spTree>
      <p:nvGrpSpPr>
        <p:cNvPr id="1" name=""/>
        <p:cNvGrpSpPr/>
        <p:nvPr/>
      </p:nvGrpSpPr>
      <p:grpSpPr>
        <a:xfrm>
          <a:off x="0" y="0"/>
          <a:ext cx="0" cy="0"/>
          <a:chOff x="0" y="0"/>
          <a:chExt cx="0" cy="0"/>
        </a:xfrm>
      </p:grpSpPr>
      <p:pic>
        <p:nvPicPr>
          <p:cNvPr id="2" name="Imag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925" y="3"/>
            <a:ext cx="9226550" cy="515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5509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CEF1553-E80D-475D-8D2D-CABD313FBBC3}" type="datetimeFigureOut">
              <a:rPr lang="fr-FR" smtClean="0"/>
              <a:t>05/04/2022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88A2C99-2C07-4876-9621-49177154C449}" type="slidenum">
              <a:rPr lang="fr-FR" smtClean="0"/>
              <a:t>‹N°›</a:t>
            </a:fld>
            <a:endParaRPr lang="fr-FR"/>
          </a:p>
        </p:txBody>
      </p:sp>
    </p:spTree>
    <p:extLst>
      <p:ext uri="{BB962C8B-B14F-4D97-AF65-F5344CB8AC3E}">
        <p14:creationId xmlns:p14="http://schemas.microsoft.com/office/powerpoint/2010/main" val="889658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3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8" y="1631343"/>
            <a:ext cx="7772399" cy="1790700"/>
          </a:xfrm>
        </p:spPr>
        <p:txBody>
          <a:bodyPr anchor="ctr">
            <a:normAutofit/>
          </a:bodyPr>
          <a:lstStyle>
            <a:lvl1pPr algn="ctr">
              <a:defRPr lang="fr-FR" sz="3000" b="1" i="0" u="none" strike="noStrike" kern="1200" spc="-71" baseline="0" dirty="0">
                <a:gradFill>
                  <a:gsLst>
                    <a:gs pos="0">
                      <a:schemeClr val="accent4"/>
                    </a:gs>
                    <a:gs pos="100000">
                      <a:schemeClr val="tx2"/>
                    </a:gs>
                  </a:gsLst>
                  <a:lin ang="5400000" scaled="1"/>
                </a:gradFill>
                <a:latin typeface="Century Gothic" panose="020B0502020202020204" pitchFamily="34" charset="0"/>
                <a:ea typeface="+mn-ea"/>
                <a:cs typeface="Arial Black"/>
              </a:defRPr>
            </a:lvl1pPr>
          </a:lstStyle>
          <a:p>
            <a:r>
              <a:rPr lang="fr-FR" dirty="0"/>
              <a:t>Modifiez le style du titre</a:t>
            </a:r>
          </a:p>
        </p:txBody>
      </p:sp>
      <p:sp>
        <p:nvSpPr>
          <p:cNvPr id="3" name="Sous-titre 2"/>
          <p:cNvSpPr>
            <a:spLocks noGrp="1"/>
          </p:cNvSpPr>
          <p:nvPr>
            <p:ph type="subTitle" idx="1"/>
          </p:nvPr>
        </p:nvSpPr>
        <p:spPr>
          <a:xfrm>
            <a:off x="749288" y="3294742"/>
            <a:ext cx="7645439" cy="758785"/>
          </a:xfrm>
        </p:spPr>
        <p:txBody>
          <a:bodyPr anchor="ctr">
            <a:normAutofit/>
          </a:bodyPr>
          <a:lstStyle>
            <a:lvl1pPr marL="0" indent="0" algn="ctr">
              <a:buNone/>
              <a:defRPr sz="1500">
                <a:solidFill>
                  <a:schemeClr val="tx2"/>
                </a:solidFill>
              </a:defRPr>
            </a:lvl1pPr>
            <a:lvl2pPr marL="257174" indent="0" algn="ctr">
              <a:buNone/>
              <a:defRPr sz="1100"/>
            </a:lvl2pPr>
            <a:lvl3pPr marL="514350" indent="0" algn="ctr">
              <a:buNone/>
              <a:defRPr sz="1000"/>
            </a:lvl3pPr>
            <a:lvl4pPr marL="771524" indent="0" algn="ctr">
              <a:buNone/>
              <a:defRPr sz="900"/>
            </a:lvl4pPr>
            <a:lvl5pPr marL="1028699" indent="0" algn="ctr">
              <a:buNone/>
              <a:defRPr sz="900"/>
            </a:lvl5pPr>
            <a:lvl6pPr marL="1285874" indent="0" algn="ctr">
              <a:buNone/>
              <a:defRPr sz="900"/>
            </a:lvl6pPr>
            <a:lvl7pPr marL="1543049" indent="0" algn="ctr">
              <a:buNone/>
              <a:defRPr sz="900"/>
            </a:lvl7pPr>
            <a:lvl8pPr marL="1800224" indent="0" algn="ctr">
              <a:buNone/>
              <a:defRPr sz="900"/>
            </a:lvl8pPr>
            <a:lvl9pPr marL="2057399" indent="0" algn="ctr">
              <a:buNone/>
              <a:defRPr sz="900"/>
            </a:lvl9pPr>
          </a:lstStyle>
          <a:p>
            <a:r>
              <a:rPr lang="fr-FR" dirty="0"/>
              <a:t>Modifier le style des sous-titres du masque</a:t>
            </a:r>
          </a:p>
        </p:txBody>
      </p:sp>
      <p:pic>
        <p:nvPicPr>
          <p:cNvPr id="18" name="Image 17" descr="Une image contenant chose&#10;&#10;Description générée avec un niveau de confiance élevé">
            <a:extLst>
              <a:ext uri="{FF2B5EF4-FFF2-40B4-BE49-F238E27FC236}">
                <a16:creationId xmlns:a16="http://schemas.microsoft.com/office/drawing/2014/main" id="{270D77E7-73E0-4E2C-B815-BDEE09D4FC20}"/>
              </a:ext>
            </a:extLst>
          </p:cNvPr>
          <p:cNvPicPr>
            <a:picLocks noChangeAspect="1"/>
          </p:cNvPicPr>
          <p:nvPr userDrawn="1"/>
        </p:nvPicPr>
        <p:blipFill>
          <a:blip r:embed="rId2"/>
          <a:stretch>
            <a:fillRect/>
          </a:stretch>
        </p:blipFill>
        <p:spPr>
          <a:xfrm>
            <a:off x="251223" y="148316"/>
            <a:ext cx="1867334" cy="1188687"/>
          </a:xfrm>
          <a:prstGeom prst="rect">
            <a:avLst/>
          </a:prstGeom>
        </p:spPr>
      </p:pic>
      <p:cxnSp>
        <p:nvCxnSpPr>
          <p:cNvPr id="22" name="Connecteur droit 21">
            <a:extLst>
              <a:ext uri="{FF2B5EF4-FFF2-40B4-BE49-F238E27FC236}">
                <a16:creationId xmlns:a16="http://schemas.microsoft.com/office/drawing/2014/main" id="{128230F2-2EEF-4724-ABDE-E800ACF599B6}"/>
              </a:ext>
            </a:extLst>
          </p:cNvPr>
          <p:cNvCxnSpPr>
            <a:cxnSpLocks/>
          </p:cNvCxnSpPr>
          <p:nvPr userDrawn="1"/>
        </p:nvCxnSpPr>
        <p:spPr>
          <a:xfrm>
            <a:off x="251228" y="4407954"/>
            <a:ext cx="8636565" cy="0"/>
          </a:xfrm>
          <a:prstGeom prst="line">
            <a:avLst/>
          </a:prstGeom>
          <a:ln w="28575">
            <a:gradFill flip="none" rotWithShape="1">
              <a:gsLst>
                <a:gs pos="0">
                  <a:schemeClr val="tx2"/>
                </a:gs>
                <a:gs pos="100000">
                  <a:schemeClr val="accent4"/>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D4367D40-8AB9-4965-AEA7-3B5337C75D0A}"/>
              </a:ext>
            </a:extLst>
          </p:cNvPr>
          <p:cNvPicPr>
            <a:picLocks noChangeAspect="1"/>
          </p:cNvPicPr>
          <p:nvPr userDrawn="1"/>
        </p:nvPicPr>
        <p:blipFill>
          <a:blip r:embed="rId3"/>
          <a:stretch>
            <a:fillRect/>
          </a:stretch>
        </p:blipFill>
        <p:spPr>
          <a:xfrm>
            <a:off x="7596336" y="4515966"/>
            <a:ext cx="1296144" cy="480198"/>
          </a:xfrm>
          <a:prstGeom prst="rect">
            <a:avLst/>
          </a:prstGeom>
        </p:spPr>
      </p:pic>
      <p:sp>
        <p:nvSpPr>
          <p:cNvPr id="5" name="Parallélogramme 4">
            <a:extLst>
              <a:ext uri="{FF2B5EF4-FFF2-40B4-BE49-F238E27FC236}">
                <a16:creationId xmlns:a16="http://schemas.microsoft.com/office/drawing/2014/main" id="{8075C7BC-D83A-4BB3-A093-80A78CD1FDAC}"/>
              </a:ext>
            </a:extLst>
          </p:cNvPr>
          <p:cNvSpPr/>
          <p:nvPr userDrawn="1"/>
        </p:nvSpPr>
        <p:spPr>
          <a:xfrm>
            <a:off x="254467" y="4750902"/>
            <a:ext cx="1512168" cy="244282"/>
          </a:xfrm>
          <a:prstGeom prst="parallelogram">
            <a:avLst>
              <a:gd name="adj" fmla="val 91390"/>
            </a:avLst>
          </a:prstGeom>
          <a:solidFill>
            <a:srgbClr val="73BE76"/>
          </a:solidFill>
          <a:ln w="222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27000" tIns="34290" rIns="27000" bIns="34290" numCol="1" spcCol="0" rtlCol="0" fromWordArt="0" anchor="ctr" anchorCtr="0" forceAA="0" compatLnSpc="1">
            <a:prstTxWarp prst="textNoShape">
              <a:avLst/>
            </a:prstTxWarp>
            <a:noAutofit/>
          </a:bodyPr>
          <a:lstStyle/>
          <a:p>
            <a:pPr marL="0" marR="0" lvl="0" indent="0" algn="l" defTabSz="859514"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Édition 2018</a:t>
            </a:r>
            <a:endParaRPr kumimoji="0" lang="fr-FR" sz="1800" b="0" i="1"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
        <p:nvSpPr>
          <p:cNvPr id="10" name="Rectangle à coins arrondis 4">
            <a:extLst>
              <a:ext uri="{FF2B5EF4-FFF2-40B4-BE49-F238E27FC236}">
                <a16:creationId xmlns:a16="http://schemas.microsoft.com/office/drawing/2014/main" id="{3977D25E-3F94-4C81-BE4A-89D8032E8F7B}"/>
              </a:ext>
            </a:extLst>
          </p:cNvPr>
          <p:cNvSpPr/>
          <p:nvPr userDrawn="1"/>
        </p:nvSpPr>
        <p:spPr>
          <a:xfrm>
            <a:off x="8338587" y="4136878"/>
            <a:ext cx="554192" cy="163064"/>
          </a:xfrm>
          <a:prstGeom prst="roundRect">
            <a:avLst/>
          </a:prstGeom>
          <a:solidFill>
            <a:srgbClr val="73BE76"/>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fr-FR" sz="1400" dirty="0">
              <a:latin typeface="Century Gothic" panose="020B0502020202020204" pitchFamily="34" charset="0"/>
            </a:endParaRPr>
          </a:p>
        </p:txBody>
      </p:sp>
      <p:sp>
        <p:nvSpPr>
          <p:cNvPr id="11" name="Rectangle à coins arrondis 6">
            <a:extLst>
              <a:ext uri="{FF2B5EF4-FFF2-40B4-BE49-F238E27FC236}">
                <a16:creationId xmlns:a16="http://schemas.microsoft.com/office/drawing/2014/main" id="{D691438A-E01A-4E83-946B-6DDAE9D9265F}"/>
              </a:ext>
            </a:extLst>
          </p:cNvPr>
          <p:cNvSpPr/>
          <p:nvPr userDrawn="1"/>
        </p:nvSpPr>
        <p:spPr>
          <a:xfrm>
            <a:off x="7737478" y="4136878"/>
            <a:ext cx="554192" cy="163064"/>
          </a:xfrm>
          <a:prstGeom prst="roundRect">
            <a:avLst/>
          </a:prstGeom>
          <a:solidFill>
            <a:srgbClr val="005F9B"/>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fr-FR" sz="1400" dirty="0">
              <a:latin typeface="Century Gothic" panose="020B0502020202020204" pitchFamily="34" charset="0"/>
            </a:endParaRPr>
          </a:p>
        </p:txBody>
      </p:sp>
    </p:spTree>
    <p:extLst>
      <p:ext uri="{BB962C8B-B14F-4D97-AF65-F5344CB8AC3E}">
        <p14:creationId xmlns:p14="http://schemas.microsoft.com/office/powerpoint/2010/main" val="86172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01" userDrawn="1">
          <p15:clr>
            <a:srgbClr val="FBAE40"/>
          </p15:clr>
        </p15:guide>
        <p15:guide id="2" pos="21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6" name="Espace réservé du contenu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4C2D9D4B-BE53-4326-94CD-FD0AB20A77CE}" type="datetimeFigureOut">
              <a:rPr lang="fr-FR" smtClean="0"/>
              <a:t>05/04/2022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C122FBB-C968-42EE-BD4D-81C80C5139F7}" type="slidenum">
              <a:rPr lang="fr-FR" smtClean="0"/>
              <a:t>‹N°›</a:t>
            </a:fld>
            <a:endParaRPr lang="fr-FR"/>
          </a:p>
        </p:txBody>
      </p:sp>
    </p:spTree>
    <p:extLst>
      <p:ext uri="{BB962C8B-B14F-4D97-AF65-F5344CB8AC3E}">
        <p14:creationId xmlns:p14="http://schemas.microsoft.com/office/powerpoint/2010/main" val="762900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TITRE PRESENTATION">
    <p:spTree>
      <p:nvGrpSpPr>
        <p:cNvPr id="1" name=""/>
        <p:cNvGrpSpPr/>
        <p:nvPr/>
      </p:nvGrpSpPr>
      <p:grpSpPr>
        <a:xfrm>
          <a:off x="0" y="0"/>
          <a:ext cx="0" cy="0"/>
          <a:chOff x="0" y="0"/>
          <a:chExt cx="0" cy="0"/>
        </a:xfrm>
      </p:grpSpPr>
      <p:pic>
        <p:nvPicPr>
          <p:cNvPr id="4" name="Imag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84216"/>
            <a:ext cx="3062288" cy="337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3156335" y="1939647"/>
            <a:ext cx="5736456" cy="556757"/>
          </a:xfrm>
        </p:spPr>
        <p:txBody>
          <a:bodyPr/>
          <a:lstStyle>
            <a:lvl1pPr algn="l">
              <a:defRPr sz="2400" baseline="0">
                <a:solidFill>
                  <a:srgbClr val="ED7D31"/>
                </a:solidFill>
                <a:latin typeface="Verdana"/>
                <a:cs typeface="Verdana"/>
              </a:defRPr>
            </a:lvl1pPr>
          </a:lstStyle>
          <a:p>
            <a:r>
              <a:rPr lang="fr-FR"/>
              <a:t>Cliquez et modifiez le titre</a:t>
            </a:r>
            <a:endParaRPr lang="en-US" dirty="0"/>
          </a:p>
        </p:txBody>
      </p:sp>
      <p:sp>
        <p:nvSpPr>
          <p:cNvPr id="9" name="Subtitle 2"/>
          <p:cNvSpPr>
            <a:spLocks noGrp="1"/>
          </p:cNvSpPr>
          <p:nvPr>
            <p:ph type="subTitle" idx="1"/>
          </p:nvPr>
        </p:nvSpPr>
        <p:spPr>
          <a:xfrm>
            <a:off x="3156335" y="2595412"/>
            <a:ext cx="5736456" cy="272183"/>
          </a:xfrm>
        </p:spPr>
        <p:txBody>
          <a:bodyPr anchor="ctr"/>
          <a:lstStyle>
            <a:lvl1pPr marL="0" indent="0" algn="l">
              <a:buNone/>
              <a:defRPr sz="1700" baseline="0">
                <a:solidFill>
                  <a:schemeClr val="bg1">
                    <a:lumMod val="65000"/>
                  </a:schemeClr>
                </a:solidFill>
                <a:latin typeface="Verdana"/>
                <a:cs typeface="Verdana"/>
              </a:defRPr>
            </a:lvl1pPr>
            <a:lvl2pPr marL="389626" indent="0" algn="ctr">
              <a:buNone/>
              <a:defRPr sz="1700"/>
            </a:lvl2pPr>
            <a:lvl3pPr marL="779252" indent="0" algn="ctr">
              <a:buNone/>
              <a:defRPr sz="1500"/>
            </a:lvl3pPr>
            <a:lvl4pPr marL="1168878" indent="0" algn="ctr">
              <a:buNone/>
              <a:defRPr sz="1400"/>
            </a:lvl4pPr>
            <a:lvl5pPr marL="1558503" indent="0" algn="ctr">
              <a:buNone/>
              <a:defRPr sz="1400"/>
            </a:lvl5pPr>
            <a:lvl6pPr marL="1948129" indent="0" algn="ctr">
              <a:buNone/>
              <a:defRPr sz="1400"/>
            </a:lvl6pPr>
            <a:lvl7pPr marL="2337755" indent="0" algn="ctr">
              <a:buNone/>
              <a:defRPr sz="1400"/>
            </a:lvl7pPr>
            <a:lvl8pPr marL="2727381" indent="0" algn="ctr">
              <a:buNone/>
              <a:defRPr sz="1400"/>
            </a:lvl8pPr>
            <a:lvl9pPr marL="3117007" indent="0" algn="ctr">
              <a:buNone/>
              <a:defRPr sz="1400"/>
            </a:lvl9pPr>
          </a:lstStyle>
          <a:p>
            <a:r>
              <a:rPr lang="fr-FR" dirty="0"/>
              <a:t>Cliquez pour modifier le style des sous-titres du masque</a:t>
            </a:r>
            <a:endParaRPr lang="en-US" dirty="0"/>
          </a:p>
        </p:txBody>
      </p:sp>
    </p:spTree>
    <p:extLst>
      <p:ext uri="{BB962C8B-B14F-4D97-AF65-F5344CB8AC3E}">
        <p14:creationId xmlns:p14="http://schemas.microsoft.com/office/powerpoint/2010/main" val="2753074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4" name="Connecteur droit 3"/>
          <p:cNvCxnSpPr/>
          <p:nvPr userDrawn="1"/>
        </p:nvCxnSpPr>
        <p:spPr>
          <a:xfrm>
            <a:off x="685806" y="711200"/>
            <a:ext cx="7610475" cy="0"/>
          </a:xfrm>
          <a:prstGeom prst="line">
            <a:avLst/>
          </a:prstGeom>
          <a:ln>
            <a:solidFill>
              <a:srgbClr val="DE621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35970" y="102905"/>
            <a:ext cx="7886700" cy="629703"/>
          </a:xfrm>
        </p:spPr>
        <p:txBody>
          <a:bodyPr/>
          <a:lstStyle>
            <a:lvl1pPr>
              <a:defRPr sz="2700">
                <a:solidFill>
                  <a:srgbClr val="DE6210"/>
                </a:solidFill>
                <a:latin typeface="Verdana"/>
                <a:cs typeface="Verdana"/>
              </a:defRPr>
            </a:lvl1pPr>
          </a:lstStyle>
          <a:p>
            <a:r>
              <a:rPr lang="fr-FR"/>
              <a:t>Cliquez et modifiez le titre</a:t>
            </a:r>
            <a:endParaRPr lang="en-US" dirty="0"/>
          </a:p>
        </p:txBody>
      </p:sp>
      <p:sp>
        <p:nvSpPr>
          <p:cNvPr id="3" name="Content Placeholder 2"/>
          <p:cNvSpPr>
            <a:spLocks noGrp="1"/>
          </p:cNvSpPr>
          <p:nvPr>
            <p:ph idx="1"/>
          </p:nvPr>
        </p:nvSpPr>
        <p:spPr/>
        <p:txBody>
          <a:bodyPr/>
          <a:lstStyle>
            <a:lvl1pPr>
              <a:buClr>
                <a:schemeClr val="accent2"/>
              </a:buClr>
              <a:defRPr sz="2000">
                <a:latin typeface="Verdana"/>
                <a:cs typeface="Verdana"/>
              </a:defRPr>
            </a:lvl1pPr>
            <a:lvl2pPr>
              <a:buClr>
                <a:schemeClr val="accent2"/>
              </a:buClr>
              <a:defRPr sz="1700">
                <a:latin typeface="Verdana"/>
                <a:cs typeface="Verdana"/>
              </a:defRPr>
            </a:lvl2pPr>
            <a:lvl3pPr>
              <a:buClr>
                <a:schemeClr val="accent2"/>
              </a:buClr>
              <a:defRPr sz="1500">
                <a:latin typeface="Verdana"/>
                <a:cs typeface="Verdana"/>
              </a:defRPr>
            </a:lvl3pPr>
            <a:lvl4pPr>
              <a:buClr>
                <a:schemeClr val="accent2"/>
              </a:buClr>
              <a:defRPr sz="1400">
                <a:latin typeface="Verdana"/>
                <a:cs typeface="Verdana"/>
              </a:defRPr>
            </a:lvl4pPr>
            <a:lvl5pPr>
              <a:buClr>
                <a:schemeClr val="accent2"/>
              </a:buClr>
              <a:defRPr sz="1400">
                <a:latin typeface="Verdana"/>
                <a:cs typeface="Verdana"/>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1631185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4_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100">
                <a:solidFill>
                  <a:srgbClr val="ED7D31"/>
                </a:solidFill>
                <a:latin typeface="Verdana"/>
                <a:cs typeface="Verdana"/>
              </a:defRPr>
            </a:lvl1pPr>
          </a:lstStyle>
          <a:p>
            <a:r>
              <a:rPr lang="fr-FR"/>
              <a:t>Cliquez et modifiez le titre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700">
                <a:solidFill>
                  <a:schemeClr val="accent2"/>
                </a:solidFill>
                <a:latin typeface="Verdana"/>
                <a:cs typeface="Verdana"/>
              </a:defRPr>
            </a:lvl1pPr>
            <a:lvl2pPr marL="389626" indent="0" algn="ctr">
              <a:buNone/>
              <a:defRPr sz="1700"/>
            </a:lvl2pPr>
            <a:lvl3pPr marL="779252" indent="0" algn="ctr">
              <a:buNone/>
              <a:defRPr sz="1500"/>
            </a:lvl3pPr>
            <a:lvl4pPr marL="1168878" indent="0" algn="ctr">
              <a:buNone/>
              <a:defRPr sz="1400"/>
            </a:lvl4pPr>
            <a:lvl5pPr marL="1558503" indent="0" algn="ctr">
              <a:buNone/>
              <a:defRPr sz="1400"/>
            </a:lvl5pPr>
            <a:lvl6pPr marL="1948129" indent="0" algn="ctr">
              <a:buNone/>
              <a:defRPr sz="1400"/>
            </a:lvl6pPr>
            <a:lvl7pPr marL="2337755" indent="0" algn="ctr">
              <a:buNone/>
              <a:defRPr sz="1400"/>
            </a:lvl7pPr>
            <a:lvl8pPr marL="2727381" indent="0" algn="ctr">
              <a:buNone/>
              <a:defRPr sz="1400"/>
            </a:lvl8pPr>
            <a:lvl9pPr marL="3117007" indent="0" algn="ctr">
              <a:buNone/>
              <a:defRPr sz="1400"/>
            </a:lvl9pPr>
          </a:lstStyle>
          <a:p>
            <a:r>
              <a:rPr lang="fr-FR"/>
              <a:t>Cliquez pour modifier le style des sous-titres du masque</a:t>
            </a:r>
            <a:endParaRPr lang="en-US" dirty="0"/>
          </a:p>
        </p:txBody>
      </p:sp>
    </p:spTree>
    <p:extLst>
      <p:ext uri="{BB962C8B-B14F-4D97-AF65-F5344CB8AC3E}">
        <p14:creationId xmlns:p14="http://schemas.microsoft.com/office/powerpoint/2010/main" val="1763506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9" y="1282308"/>
            <a:ext cx="7886700" cy="2139553"/>
          </a:xfrm>
        </p:spPr>
        <p:txBody>
          <a:bodyPr anchor="b"/>
          <a:lstStyle>
            <a:lvl1pPr>
              <a:defRPr sz="4100">
                <a:solidFill>
                  <a:srgbClr val="ED7D31"/>
                </a:solidFill>
              </a:defRPr>
            </a:lvl1pPr>
          </a:lstStyle>
          <a:p>
            <a:r>
              <a:rPr lang="fr-FR"/>
              <a:t>Cliquez et modifiez le titre</a:t>
            </a:r>
            <a:endParaRPr lang="en-US" dirty="0"/>
          </a:p>
        </p:txBody>
      </p:sp>
      <p:sp>
        <p:nvSpPr>
          <p:cNvPr id="3" name="Text Placeholder 2"/>
          <p:cNvSpPr>
            <a:spLocks noGrp="1"/>
          </p:cNvSpPr>
          <p:nvPr>
            <p:ph type="body" idx="1"/>
          </p:nvPr>
        </p:nvSpPr>
        <p:spPr>
          <a:xfrm>
            <a:off x="623889" y="3442099"/>
            <a:ext cx="7886700" cy="1125140"/>
          </a:xfrm>
        </p:spPr>
        <p:txBody>
          <a:bodyPr/>
          <a:lstStyle>
            <a:lvl1pPr marL="0" indent="0">
              <a:buNone/>
              <a:defRPr sz="2000">
                <a:solidFill>
                  <a:srgbClr val="ED7D31"/>
                </a:solidFill>
              </a:defRPr>
            </a:lvl1pPr>
            <a:lvl2pPr marL="389626" indent="0">
              <a:buNone/>
              <a:defRPr sz="1700">
                <a:solidFill>
                  <a:schemeClr val="tx1">
                    <a:tint val="75000"/>
                  </a:schemeClr>
                </a:solidFill>
              </a:defRPr>
            </a:lvl2pPr>
            <a:lvl3pPr marL="779252" indent="0">
              <a:buNone/>
              <a:defRPr sz="1500">
                <a:solidFill>
                  <a:schemeClr val="tx1">
                    <a:tint val="75000"/>
                  </a:schemeClr>
                </a:solidFill>
              </a:defRPr>
            </a:lvl3pPr>
            <a:lvl4pPr marL="1168878" indent="0">
              <a:buNone/>
              <a:defRPr sz="1400">
                <a:solidFill>
                  <a:schemeClr val="tx1">
                    <a:tint val="75000"/>
                  </a:schemeClr>
                </a:solidFill>
              </a:defRPr>
            </a:lvl4pPr>
            <a:lvl5pPr marL="1558503" indent="0">
              <a:buNone/>
              <a:defRPr sz="1400">
                <a:solidFill>
                  <a:schemeClr val="tx1">
                    <a:tint val="75000"/>
                  </a:schemeClr>
                </a:solidFill>
              </a:defRPr>
            </a:lvl5pPr>
            <a:lvl6pPr marL="1948129" indent="0">
              <a:buNone/>
              <a:defRPr sz="1400">
                <a:solidFill>
                  <a:schemeClr val="tx1">
                    <a:tint val="75000"/>
                  </a:schemeClr>
                </a:solidFill>
              </a:defRPr>
            </a:lvl6pPr>
            <a:lvl7pPr marL="2337755" indent="0">
              <a:buNone/>
              <a:defRPr sz="1400">
                <a:solidFill>
                  <a:schemeClr val="tx1">
                    <a:tint val="75000"/>
                  </a:schemeClr>
                </a:solidFill>
              </a:defRPr>
            </a:lvl7pPr>
            <a:lvl8pPr marL="2727381" indent="0">
              <a:buNone/>
              <a:defRPr sz="1400">
                <a:solidFill>
                  <a:schemeClr val="tx1">
                    <a:tint val="75000"/>
                  </a:schemeClr>
                </a:solidFill>
              </a:defRPr>
            </a:lvl8pPr>
            <a:lvl9pPr marL="3117007" indent="0">
              <a:buNone/>
              <a:defRPr sz="1400">
                <a:solidFill>
                  <a:schemeClr val="tx1">
                    <a:tint val="75000"/>
                  </a:schemeClr>
                </a:solidFill>
              </a:defRPr>
            </a:lvl9pPr>
          </a:lstStyle>
          <a:p>
            <a:pPr lvl="0"/>
            <a:r>
              <a:rPr lang="fr-FR"/>
              <a:t>Cliquez pour modifier les styles du texte du masque</a:t>
            </a:r>
          </a:p>
        </p:txBody>
      </p:sp>
    </p:spTree>
    <p:extLst>
      <p:ext uri="{BB962C8B-B14F-4D97-AF65-F5344CB8AC3E}">
        <p14:creationId xmlns:p14="http://schemas.microsoft.com/office/powerpoint/2010/main" val="3042252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cxnSp>
        <p:nvCxnSpPr>
          <p:cNvPr id="5" name="Connecteur droit 4"/>
          <p:cNvCxnSpPr/>
          <p:nvPr userDrawn="1"/>
        </p:nvCxnSpPr>
        <p:spPr>
          <a:xfrm>
            <a:off x="685806" y="711200"/>
            <a:ext cx="7610475" cy="0"/>
          </a:xfrm>
          <a:prstGeom prst="line">
            <a:avLst/>
          </a:prstGeom>
          <a:ln>
            <a:solidFill>
              <a:srgbClr val="DE6210"/>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628650" y="1369219"/>
            <a:ext cx="3886200" cy="3263504"/>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369219"/>
            <a:ext cx="3886200" cy="3263504"/>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Title 1"/>
          <p:cNvSpPr>
            <a:spLocks noGrp="1"/>
          </p:cNvSpPr>
          <p:nvPr>
            <p:ph type="title"/>
          </p:nvPr>
        </p:nvSpPr>
        <p:spPr>
          <a:xfrm>
            <a:off x="635970" y="102905"/>
            <a:ext cx="7886700" cy="629703"/>
          </a:xfrm>
        </p:spPr>
        <p:txBody>
          <a:bodyPr/>
          <a:lstStyle>
            <a:lvl1pPr>
              <a:defRPr sz="2700">
                <a:solidFill>
                  <a:srgbClr val="DE6210"/>
                </a:solidFill>
                <a:latin typeface="Verdana"/>
                <a:cs typeface="Verdana"/>
              </a:defRPr>
            </a:lvl1pPr>
          </a:lstStyle>
          <a:p>
            <a:r>
              <a:rPr lang="fr-FR"/>
              <a:t>Cliquez et modifiez le titre</a:t>
            </a:r>
            <a:endParaRPr lang="en-US" dirty="0"/>
          </a:p>
        </p:txBody>
      </p:sp>
    </p:spTree>
    <p:extLst>
      <p:ext uri="{BB962C8B-B14F-4D97-AF65-F5344CB8AC3E}">
        <p14:creationId xmlns:p14="http://schemas.microsoft.com/office/powerpoint/2010/main" val="645060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cxnSp>
        <p:nvCxnSpPr>
          <p:cNvPr id="3" name="Connecteur droit 2"/>
          <p:cNvCxnSpPr/>
          <p:nvPr userDrawn="1"/>
        </p:nvCxnSpPr>
        <p:spPr>
          <a:xfrm>
            <a:off x="685806" y="711200"/>
            <a:ext cx="7610475" cy="0"/>
          </a:xfrm>
          <a:prstGeom prst="line">
            <a:avLst/>
          </a:prstGeom>
          <a:ln>
            <a:solidFill>
              <a:srgbClr val="DE6210"/>
            </a:solidFill>
          </a:ln>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p:nvPr>
        </p:nvSpPr>
        <p:spPr>
          <a:xfrm>
            <a:off x="635970" y="102905"/>
            <a:ext cx="7886700" cy="629703"/>
          </a:xfrm>
        </p:spPr>
        <p:txBody>
          <a:bodyPr/>
          <a:lstStyle>
            <a:lvl1pPr>
              <a:defRPr sz="2700">
                <a:solidFill>
                  <a:srgbClr val="DE6210"/>
                </a:solidFill>
                <a:latin typeface="Verdana"/>
                <a:cs typeface="Verdana"/>
              </a:defRPr>
            </a:lvl1pPr>
          </a:lstStyle>
          <a:p>
            <a:r>
              <a:rPr lang="fr-FR"/>
              <a:t>Cliquez et modifiez le titre</a:t>
            </a:r>
            <a:endParaRPr lang="en-US" dirty="0"/>
          </a:p>
        </p:txBody>
      </p:sp>
    </p:spTree>
    <p:extLst>
      <p:ext uri="{BB962C8B-B14F-4D97-AF65-F5344CB8AC3E}">
        <p14:creationId xmlns:p14="http://schemas.microsoft.com/office/powerpoint/2010/main" val="978003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2" y="342900"/>
            <a:ext cx="2949178" cy="1200150"/>
          </a:xfrm>
        </p:spPr>
        <p:txBody>
          <a:bodyPr anchor="b"/>
          <a:lstStyle>
            <a:lvl1pPr>
              <a:defRPr sz="2700"/>
            </a:lvl1pPr>
          </a:lstStyle>
          <a:p>
            <a:r>
              <a:rPr lang="fr-FR"/>
              <a:t>Cliquez et modifiez le titre</a:t>
            </a:r>
            <a:endParaRPr lang="en-US" dirty="0"/>
          </a:p>
        </p:txBody>
      </p:sp>
      <p:sp>
        <p:nvSpPr>
          <p:cNvPr id="3" name="Content Placeholder 2"/>
          <p:cNvSpPr>
            <a:spLocks noGrp="1"/>
          </p:cNvSpPr>
          <p:nvPr>
            <p:ph idx="1"/>
          </p:nvPr>
        </p:nvSpPr>
        <p:spPr>
          <a:xfrm>
            <a:off x="3887391" y="740574"/>
            <a:ext cx="4629150" cy="3655219"/>
          </a:xfrm>
        </p:spPr>
        <p:txBody>
          <a:bodyPr/>
          <a:lstStyle>
            <a:lvl1pPr>
              <a:buClr>
                <a:schemeClr val="accent2"/>
              </a:buClr>
              <a:defRPr sz="2700"/>
            </a:lvl1pPr>
            <a:lvl2pPr>
              <a:buClr>
                <a:schemeClr val="accent2"/>
              </a:buClr>
              <a:defRPr sz="2400"/>
            </a:lvl2pPr>
            <a:lvl3pPr>
              <a:buClr>
                <a:schemeClr val="accent2"/>
              </a:buClr>
              <a:defRPr sz="2000"/>
            </a:lvl3pPr>
            <a:lvl4pPr>
              <a:buClr>
                <a:schemeClr val="accent2"/>
              </a:buClr>
              <a:defRPr sz="1700"/>
            </a:lvl4pPr>
            <a:lvl5pPr>
              <a:buClr>
                <a:schemeClr val="accent2"/>
              </a:buClr>
              <a:defRPr sz="1700"/>
            </a:lvl5pPr>
            <a:lvl6pPr>
              <a:defRPr sz="1700"/>
            </a:lvl6pPr>
            <a:lvl7pPr>
              <a:defRPr sz="1700"/>
            </a:lvl7pPr>
            <a:lvl8pPr>
              <a:defRPr sz="1700"/>
            </a:lvl8pPr>
            <a:lvl9pPr>
              <a:defRPr sz="17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2" y="1543052"/>
            <a:ext cx="2949178" cy="2858691"/>
          </a:xfrm>
        </p:spPr>
        <p:txBody>
          <a:bodyPr/>
          <a:lstStyle>
            <a:lvl1pPr marL="0" indent="0">
              <a:buNone/>
              <a:defRPr sz="1400"/>
            </a:lvl1pPr>
            <a:lvl2pPr marL="389626" indent="0">
              <a:buNone/>
              <a:defRPr sz="1200"/>
            </a:lvl2pPr>
            <a:lvl3pPr marL="779252" indent="0">
              <a:buNone/>
              <a:defRPr sz="1000"/>
            </a:lvl3pPr>
            <a:lvl4pPr marL="1168878" indent="0">
              <a:buNone/>
              <a:defRPr sz="900"/>
            </a:lvl4pPr>
            <a:lvl5pPr marL="1558503" indent="0">
              <a:buNone/>
              <a:defRPr sz="900"/>
            </a:lvl5pPr>
            <a:lvl6pPr marL="1948129" indent="0">
              <a:buNone/>
              <a:defRPr sz="900"/>
            </a:lvl6pPr>
            <a:lvl7pPr marL="2337755" indent="0">
              <a:buNone/>
              <a:defRPr sz="900"/>
            </a:lvl7pPr>
            <a:lvl8pPr marL="2727381" indent="0">
              <a:buNone/>
              <a:defRPr sz="900"/>
            </a:lvl8pPr>
            <a:lvl9pPr marL="3117007"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174884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2" y="342900"/>
            <a:ext cx="2949178" cy="1200150"/>
          </a:xfrm>
        </p:spPr>
        <p:txBody>
          <a:bodyPr anchor="b"/>
          <a:lstStyle>
            <a:lvl1pPr>
              <a:defRPr sz="2700"/>
            </a:lvl1pPr>
          </a:lstStyle>
          <a:p>
            <a:r>
              <a:rPr lang="fr-FR"/>
              <a:t>Cliquez et modifiez le titre</a:t>
            </a:r>
            <a:endParaRPr lang="en-US" dirty="0"/>
          </a:p>
        </p:txBody>
      </p:sp>
      <p:sp>
        <p:nvSpPr>
          <p:cNvPr id="3" name="Picture Placeholder 2"/>
          <p:cNvSpPr>
            <a:spLocks noGrp="1" noChangeAspect="1"/>
          </p:cNvSpPr>
          <p:nvPr>
            <p:ph type="pic" idx="1"/>
          </p:nvPr>
        </p:nvSpPr>
        <p:spPr>
          <a:xfrm>
            <a:off x="3887391" y="740574"/>
            <a:ext cx="4629150" cy="3655219"/>
          </a:xfrm>
        </p:spPr>
        <p:txBody>
          <a:bodyPr rtlCol="0">
            <a:normAutofit/>
          </a:bodyPr>
          <a:lstStyle>
            <a:lvl1pPr marL="0" indent="0">
              <a:buNone/>
              <a:defRPr sz="2700"/>
            </a:lvl1pPr>
            <a:lvl2pPr marL="389626" indent="0">
              <a:buNone/>
              <a:defRPr sz="2400"/>
            </a:lvl2pPr>
            <a:lvl3pPr marL="779252" indent="0">
              <a:buNone/>
              <a:defRPr sz="2000"/>
            </a:lvl3pPr>
            <a:lvl4pPr marL="1168878" indent="0">
              <a:buNone/>
              <a:defRPr sz="1700"/>
            </a:lvl4pPr>
            <a:lvl5pPr marL="1558503" indent="0">
              <a:buNone/>
              <a:defRPr sz="1700"/>
            </a:lvl5pPr>
            <a:lvl6pPr marL="1948129" indent="0">
              <a:buNone/>
              <a:defRPr sz="1700"/>
            </a:lvl6pPr>
            <a:lvl7pPr marL="2337755" indent="0">
              <a:buNone/>
              <a:defRPr sz="1700"/>
            </a:lvl7pPr>
            <a:lvl8pPr marL="2727381" indent="0">
              <a:buNone/>
              <a:defRPr sz="1700"/>
            </a:lvl8pPr>
            <a:lvl9pPr marL="3117007" indent="0">
              <a:buNone/>
              <a:defRPr sz="1700"/>
            </a:lvl9pPr>
          </a:lstStyle>
          <a:p>
            <a:pPr lvl="0"/>
            <a:r>
              <a:rPr lang="fr-FR" noProof="0"/>
              <a:t>Faire glisser l'image vers l'espace réservé ou cliquer sur l'icône pour l'ajouter</a:t>
            </a:r>
            <a:endParaRPr lang="en-US" noProof="0" dirty="0"/>
          </a:p>
        </p:txBody>
      </p:sp>
      <p:sp>
        <p:nvSpPr>
          <p:cNvPr id="4" name="Text Placeholder 3"/>
          <p:cNvSpPr>
            <a:spLocks noGrp="1"/>
          </p:cNvSpPr>
          <p:nvPr>
            <p:ph type="body" sz="half" idx="2"/>
          </p:nvPr>
        </p:nvSpPr>
        <p:spPr>
          <a:xfrm>
            <a:off x="629842" y="1543052"/>
            <a:ext cx="2949178" cy="2858691"/>
          </a:xfrm>
        </p:spPr>
        <p:txBody>
          <a:bodyPr/>
          <a:lstStyle>
            <a:lvl1pPr marL="0" indent="0">
              <a:buNone/>
              <a:defRPr sz="1400"/>
            </a:lvl1pPr>
            <a:lvl2pPr marL="389626" indent="0">
              <a:buNone/>
              <a:defRPr sz="1200"/>
            </a:lvl2pPr>
            <a:lvl3pPr marL="779252" indent="0">
              <a:buNone/>
              <a:defRPr sz="1000"/>
            </a:lvl3pPr>
            <a:lvl4pPr marL="1168878" indent="0">
              <a:buNone/>
              <a:defRPr sz="900"/>
            </a:lvl4pPr>
            <a:lvl5pPr marL="1558503" indent="0">
              <a:buNone/>
              <a:defRPr sz="900"/>
            </a:lvl5pPr>
            <a:lvl6pPr marL="1948129" indent="0">
              <a:buNone/>
              <a:defRPr sz="900"/>
            </a:lvl6pPr>
            <a:lvl7pPr marL="2337755" indent="0">
              <a:buNone/>
              <a:defRPr sz="900"/>
            </a:lvl7pPr>
            <a:lvl8pPr marL="2727381" indent="0">
              <a:buNone/>
              <a:defRPr sz="900"/>
            </a:lvl8pPr>
            <a:lvl9pPr marL="3117007"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2686877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274641"/>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ctr" anchorCtr="0" compatLnSpc="1">
            <a:prstTxWarp prst="textNoShape">
              <a:avLst/>
            </a:prstTxWarp>
          </a:bodyPr>
          <a:lstStyle/>
          <a:p>
            <a:pPr lvl="0"/>
            <a:r>
              <a:rPr lang="fr-FR" altLang="fr-FR"/>
              <a:t>Cliquez et modifiez le titre</a:t>
            </a:r>
            <a:endParaRPr lang="en-US" altLang="fr-FR"/>
          </a:p>
        </p:txBody>
      </p:sp>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en-US" altLang="fr-FR"/>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2" r:id="rId4"/>
    <p:sldLayoutId id="2147483833" r:id="rId5"/>
    <p:sldLayoutId id="2147483839" r:id="rId6"/>
    <p:sldLayoutId id="2147483840" r:id="rId7"/>
    <p:sldLayoutId id="2147483834" r:id="rId8"/>
    <p:sldLayoutId id="2147483835" r:id="rId9"/>
    <p:sldLayoutId id="2147483841" r:id="rId10"/>
    <p:sldLayoutId id="2147483845" r:id="rId11"/>
    <p:sldLayoutId id="2147483852" r:id="rId12"/>
  </p:sldLayoutIdLst>
  <p:txStyles>
    <p:titleStyle>
      <a:lvl1pPr algn="l" rtl="0" eaLnBrk="0" fontAlgn="base" hangingPunct="0">
        <a:lnSpc>
          <a:spcPct val="90000"/>
        </a:lnSpc>
        <a:spcBef>
          <a:spcPct val="0"/>
        </a:spcBef>
        <a:spcAft>
          <a:spcPct val="0"/>
        </a:spcAft>
        <a:defRPr sz="3400" kern="1200">
          <a:solidFill>
            <a:schemeClr val="tx1"/>
          </a:solidFill>
          <a:latin typeface="Verdana"/>
          <a:ea typeface="MS PGothic" panose="020B0600070205080204" pitchFamily="34" charset="-128"/>
          <a:cs typeface="Verdana"/>
        </a:defRPr>
      </a:lvl1pPr>
      <a:lvl2pPr algn="l" rtl="0" eaLnBrk="0" fontAlgn="base" hangingPunct="0">
        <a:lnSpc>
          <a:spcPct val="90000"/>
        </a:lnSpc>
        <a:spcBef>
          <a:spcPct val="0"/>
        </a:spcBef>
        <a:spcAft>
          <a:spcPct val="0"/>
        </a:spcAft>
        <a:defRPr sz="3400">
          <a:solidFill>
            <a:schemeClr val="tx1"/>
          </a:solidFill>
          <a:latin typeface="Verdana" charset="0"/>
          <a:ea typeface="MS PGothic" panose="020B0600070205080204" pitchFamily="34" charset="-128"/>
        </a:defRPr>
      </a:lvl2pPr>
      <a:lvl3pPr algn="l" rtl="0" eaLnBrk="0" fontAlgn="base" hangingPunct="0">
        <a:lnSpc>
          <a:spcPct val="90000"/>
        </a:lnSpc>
        <a:spcBef>
          <a:spcPct val="0"/>
        </a:spcBef>
        <a:spcAft>
          <a:spcPct val="0"/>
        </a:spcAft>
        <a:defRPr sz="3400">
          <a:solidFill>
            <a:schemeClr val="tx1"/>
          </a:solidFill>
          <a:latin typeface="Verdana" charset="0"/>
          <a:ea typeface="MS PGothic" panose="020B0600070205080204" pitchFamily="34" charset="-128"/>
        </a:defRPr>
      </a:lvl3pPr>
      <a:lvl4pPr algn="l" rtl="0" eaLnBrk="0" fontAlgn="base" hangingPunct="0">
        <a:lnSpc>
          <a:spcPct val="90000"/>
        </a:lnSpc>
        <a:spcBef>
          <a:spcPct val="0"/>
        </a:spcBef>
        <a:spcAft>
          <a:spcPct val="0"/>
        </a:spcAft>
        <a:defRPr sz="3400">
          <a:solidFill>
            <a:schemeClr val="tx1"/>
          </a:solidFill>
          <a:latin typeface="Verdana" charset="0"/>
          <a:ea typeface="MS PGothic" panose="020B0600070205080204" pitchFamily="34" charset="-128"/>
        </a:defRPr>
      </a:lvl4pPr>
      <a:lvl5pPr algn="l" rtl="0" eaLnBrk="0" fontAlgn="base" hangingPunct="0">
        <a:lnSpc>
          <a:spcPct val="90000"/>
        </a:lnSpc>
        <a:spcBef>
          <a:spcPct val="0"/>
        </a:spcBef>
        <a:spcAft>
          <a:spcPct val="0"/>
        </a:spcAft>
        <a:defRPr sz="3400">
          <a:solidFill>
            <a:schemeClr val="tx1"/>
          </a:solidFill>
          <a:latin typeface="Verdana" charset="0"/>
          <a:ea typeface="MS PGothic" panose="020B0600070205080204" pitchFamily="34" charset="-128"/>
        </a:defRPr>
      </a:lvl5pPr>
      <a:lvl6pPr marL="389626" algn="l" rtl="0" fontAlgn="base">
        <a:lnSpc>
          <a:spcPct val="90000"/>
        </a:lnSpc>
        <a:spcBef>
          <a:spcPct val="0"/>
        </a:spcBef>
        <a:spcAft>
          <a:spcPct val="0"/>
        </a:spcAft>
        <a:defRPr sz="3700">
          <a:solidFill>
            <a:schemeClr val="tx1"/>
          </a:solidFill>
          <a:latin typeface="Calibri Light" charset="0"/>
          <a:ea typeface="ＭＳ Ｐゴシック" charset="0"/>
        </a:defRPr>
      </a:lvl6pPr>
      <a:lvl7pPr marL="779252" algn="l" rtl="0" fontAlgn="base">
        <a:lnSpc>
          <a:spcPct val="90000"/>
        </a:lnSpc>
        <a:spcBef>
          <a:spcPct val="0"/>
        </a:spcBef>
        <a:spcAft>
          <a:spcPct val="0"/>
        </a:spcAft>
        <a:defRPr sz="3700">
          <a:solidFill>
            <a:schemeClr val="tx1"/>
          </a:solidFill>
          <a:latin typeface="Calibri Light" charset="0"/>
          <a:ea typeface="ＭＳ Ｐゴシック" charset="0"/>
        </a:defRPr>
      </a:lvl7pPr>
      <a:lvl8pPr marL="1168878" algn="l" rtl="0" fontAlgn="base">
        <a:lnSpc>
          <a:spcPct val="90000"/>
        </a:lnSpc>
        <a:spcBef>
          <a:spcPct val="0"/>
        </a:spcBef>
        <a:spcAft>
          <a:spcPct val="0"/>
        </a:spcAft>
        <a:defRPr sz="3700">
          <a:solidFill>
            <a:schemeClr val="tx1"/>
          </a:solidFill>
          <a:latin typeface="Calibri Light" charset="0"/>
          <a:ea typeface="ＭＳ Ｐゴシック" charset="0"/>
        </a:defRPr>
      </a:lvl8pPr>
      <a:lvl9pPr marL="1558503" algn="l" rtl="0" fontAlgn="base">
        <a:lnSpc>
          <a:spcPct val="90000"/>
        </a:lnSpc>
        <a:spcBef>
          <a:spcPct val="0"/>
        </a:spcBef>
        <a:spcAft>
          <a:spcPct val="0"/>
        </a:spcAft>
        <a:defRPr sz="3700">
          <a:solidFill>
            <a:schemeClr val="tx1"/>
          </a:solidFill>
          <a:latin typeface="Calibri Light" charset="0"/>
          <a:ea typeface="ＭＳ Ｐゴシック" charset="0"/>
        </a:defRPr>
      </a:lvl9pPr>
    </p:titleStyle>
    <p:bodyStyle>
      <a:lvl1pPr marL="193675" indent="-193675" algn="l" rtl="0" eaLnBrk="0" fontAlgn="base" hangingPunct="0">
        <a:lnSpc>
          <a:spcPct val="90000"/>
        </a:lnSpc>
        <a:spcBef>
          <a:spcPts val="850"/>
        </a:spcBef>
        <a:spcAft>
          <a:spcPct val="0"/>
        </a:spcAft>
        <a:buFont typeface="Arial" panose="020B0604020202020204" pitchFamily="34" charset="0"/>
        <a:buChar char="•"/>
        <a:defRPr sz="2000" kern="1200">
          <a:solidFill>
            <a:schemeClr val="tx1"/>
          </a:solidFill>
          <a:latin typeface="Verdana"/>
          <a:ea typeface="MS PGothic" panose="020B0600070205080204" pitchFamily="34" charset="-128"/>
          <a:cs typeface="Verdana"/>
        </a:defRPr>
      </a:lvl1pPr>
      <a:lvl2pPr marL="584200" indent="-193675" algn="l" rtl="0" eaLnBrk="0" fontAlgn="base" hangingPunct="0">
        <a:lnSpc>
          <a:spcPct val="90000"/>
        </a:lnSpc>
        <a:spcBef>
          <a:spcPts val="425"/>
        </a:spcBef>
        <a:spcAft>
          <a:spcPct val="0"/>
        </a:spcAft>
        <a:buFont typeface="Arial" panose="020B0604020202020204" pitchFamily="34" charset="0"/>
        <a:buChar char="•"/>
        <a:defRPr sz="1700" kern="1200">
          <a:solidFill>
            <a:schemeClr val="tx1"/>
          </a:solidFill>
          <a:latin typeface="Verdana"/>
          <a:ea typeface="MS PGothic" panose="020B0600070205080204" pitchFamily="34" charset="-128"/>
          <a:cs typeface="Verdana"/>
        </a:defRPr>
      </a:lvl2pPr>
      <a:lvl3pPr marL="973138" indent="-193675" algn="l" rtl="0" eaLnBrk="0" fontAlgn="base" hangingPunct="0">
        <a:lnSpc>
          <a:spcPct val="90000"/>
        </a:lnSpc>
        <a:spcBef>
          <a:spcPts val="425"/>
        </a:spcBef>
        <a:spcAft>
          <a:spcPct val="0"/>
        </a:spcAft>
        <a:buFont typeface="Arial" panose="020B0604020202020204" pitchFamily="34" charset="0"/>
        <a:buChar char="•"/>
        <a:defRPr kern="1200">
          <a:solidFill>
            <a:schemeClr val="tx1"/>
          </a:solidFill>
          <a:latin typeface="Verdana"/>
          <a:ea typeface="MS PGothic" panose="020B0600070205080204" pitchFamily="34" charset="-128"/>
          <a:cs typeface="Verdana"/>
        </a:defRPr>
      </a:lvl3pPr>
      <a:lvl4pPr marL="1363663" indent="-193675" algn="l" rtl="0" eaLnBrk="0" fontAlgn="base" hangingPunct="0">
        <a:lnSpc>
          <a:spcPct val="90000"/>
        </a:lnSpc>
        <a:spcBef>
          <a:spcPts val="425"/>
        </a:spcBef>
        <a:spcAft>
          <a:spcPct val="0"/>
        </a:spcAft>
        <a:buFont typeface="Arial" panose="020B0604020202020204" pitchFamily="34" charset="0"/>
        <a:buChar char="•"/>
        <a:defRPr sz="1400" kern="1200">
          <a:solidFill>
            <a:schemeClr val="tx1"/>
          </a:solidFill>
          <a:latin typeface="Verdana"/>
          <a:ea typeface="MS PGothic" panose="020B0600070205080204" pitchFamily="34" charset="-128"/>
          <a:cs typeface="Verdana"/>
        </a:defRPr>
      </a:lvl4pPr>
      <a:lvl5pPr marL="1752600" indent="-193675" algn="l" rtl="0" eaLnBrk="0" fontAlgn="base" hangingPunct="0">
        <a:lnSpc>
          <a:spcPct val="90000"/>
        </a:lnSpc>
        <a:spcBef>
          <a:spcPts val="425"/>
        </a:spcBef>
        <a:spcAft>
          <a:spcPct val="0"/>
        </a:spcAft>
        <a:buFont typeface="Arial" panose="020B0604020202020204" pitchFamily="34" charset="0"/>
        <a:buChar char="•"/>
        <a:defRPr sz="1400" kern="1200">
          <a:solidFill>
            <a:schemeClr val="tx1"/>
          </a:solidFill>
          <a:latin typeface="Verdana"/>
          <a:ea typeface="MS PGothic" panose="020B0600070205080204" pitchFamily="34" charset="-128"/>
          <a:cs typeface="Verdana"/>
        </a:defRPr>
      </a:lvl5pPr>
      <a:lvl6pPr marL="2142942" indent="-194813" algn="l" defTabSz="779252" rtl="0" eaLnBrk="1" latinLnBrk="0" hangingPunct="1">
        <a:lnSpc>
          <a:spcPct val="90000"/>
        </a:lnSpc>
        <a:spcBef>
          <a:spcPts val="426"/>
        </a:spcBef>
        <a:buFont typeface="Arial" panose="020B0604020202020204" pitchFamily="34" charset="0"/>
        <a:buChar char="•"/>
        <a:defRPr sz="1500" kern="1200">
          <a:solidFill>
            <a:schemeClr val="tx1"/>
          </a:solidFill>
          <a:latin typeface="+mn-lt"/>
          <a:ea typeface="+mn-ea"/>
          <a:cs typeface="+mn-cs"/>
        </a:defRPr>
      </a:lvl6pPr>
      <a:lvl7pPr marL="2532568" indent="-194813" algn="l" defTabSz="779252" rtl="0" eaLnBrk="1" latinLnBrk="0" hangingPunct="1">
        <a:lnSpc>
          <a:spcPct val="90000"/>
        </a:lnSpc>
        <a:spcBef>
          <a:spcPts val="426"/>
        </a:spcBef>
        <a:buFont typeface="Arial" panose="020B0604020202020204" pitchFamily="34" charset="0"/>
        <a:buChar char="•"/>
        <a:defRPr sz="1500" kern="1200">
          <a:solidFill>
            <a:schemeClr val="tx1"/>
          </a:solidFill>
          <a:latin typeface="+mn-lt"/>
          <a:ea typeface="+mn-ea"/>
          <a:cs typeface="+mn-cs"/>
        </a:defRPr>
      </a:lvl7pPr>
      <a:lvl8pPr marL="2922194" indent="-194813" algn="l" defTabSz="779252" rtl="0" eaLnBrk="1" latinLnBrk="0" hangingPunct="1">
        <a:lnSpc>
          <a:spcPct val="90000"/>
        </a:lnSpc>
        <a:spcBef>
          <a:spcPts val="426"/>
        </a:spcBef>
        <a:buFont typeface="Arial" panose="020B0604020202020204" pitchFamily="34" charset="0"/>
        <a:buChar char="•"/>
        <a:defRPr sz="1500" kern="1200">
          <a:solidFill>
            <a:schemeClr val="tx1"/>
          </a:solidFill>
          <a:latin typeface="+mn-lt"/>
          <a:ea typeface="+mn-ea"/>
          <a:cs typeface="+mn-cs"/>
        </a:defRPr>
      </a:lvl8pPr>
      <a:lvl9pPr marL="3311820" indent="-194813" algn="l" defTabSz="779252" rtl="0" eaLnBrk="1" latinLnBrk="0" hangingPunct="1">
        <a:lnSpc>
          <a:spcPct val="90000"/>
        </a:lnSpc>
        <a:spcBef>
          <a:spcPts val="426"/>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5.xml"/><Relationship Id="rId4" Type="http://schemas.openxmlformats.org/officeDocument/2006/relationships/image" Target="../media/image7.gif"/></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805993" y="976538"/>
            <a:ext cx="7886700" cy="1656184"/>
          </a:xfrm>
        </p:spPr>
        <p:txBody>
          <a:bodyPr/>
          <a:lstStyle/>
          <a:p>
            <a:pPr algn="ctr"/>
            <a:r>
              <a:rPr lang="es-ES_tradnl" sz="3200" dirty="0" err="1">
                <a:solidFill>
                  <a:schemeClr val="tx1"/>
                </a:solidFill>
              </a:rPr>
              <a:t>Nutrition</a:t>
            </a:r>
            <a:r>
              <a:rPr lang="es-ES_tradnl" sz="3200" dirty="0">
                <a:solidFill>
                  <a:schemeClr val="tx1"/>
                </a:solidFill>
              </a:rPr>
              <a:t> </a:t>
            </a:r>
            <a:r>
              <a:rPr lang="es-ES_tradnl" sz="3200" dirty="0" err="1">
                <a:solidFill>
                  <a:schemeClr val="tx1"/>
                </a:solidFill>
              </a:rPr>
              <a:t>parentérale</a:t>
            </a:r>
            <a:r>
              <a:rPr lang="es-ES_tradnl" sz="3200" dirty="0">
                <a:solidFill>
                  <a:schemeClr val="tx1"/>
                </a:solidFill>
              </a:rPr>
              <a:t> à </a:t>
            </a:r>
            <a:r>
              <a:rPr lang="es-ES_tradnl" sz="3200" dirty="0" err="1">
                <a:solidFill>
                  <a:schemeClr val="tx1"/>
                </a:solidFill>
              </a:rPr>
              <a:t>domicile</a:t>
            </a:r>
            <a:r>
              <a:rPr lang="es-ES_tradnl" sz="3200" dirty="0">
                <a:solidFill>
                  <a:schemeClr val="tx1"/>
                </a:solidFill>
              </a:rPr>
              <a:t/>
            </a:r>
            <a:br>
              <a:rPr lang="es-ES_tradnl" sz="3200" dirty="0">
                <a:solidFill>
                  <a:schemeClr val="tx1"/>
                </a:solidFill>
              </a:rPr>
            </a:br>
            <a:r>
              <a:rPr lang="es-ES_tradnl" sz="3200" dirty="0">
                <a:solidFill>
                  <a:schemeClr val="tx1"/>
                </a:solidFill>
              </a:rPr>
              <a:t>En </a:t>
            </a:r>
            <a:r>
              <a:rPr lang="es-ES_tradnl" sz="3200" dirty="0" err="1">
                <a:solidFill>
                  <a:schemeClr val="tx1"/>
                </a:solidFill>
              </a:rPr>
              <a:t>pratique</a:t>
            </a:r>
            <a:r>
              <a:rPr lang="es-ES_tradnl" sz="3200" dirty="0">
                <a:solidFill>
                  <a:schemeClr val="tx1"/>
                </a:solidFill>
              </a:rPr>
              <a:t> ….</a:t>
            </a:r>
          </a:p>
        </p:txBody>
      </p:sp>
      <p:pic>
        <p:nvPicPr>
          <p:cNvPr id="6" name="Picture 8" descr="hopital_photos_ensembl_retouchee"/>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6035724" y="3997077"/>
            <a:ext cx="3011009" cy="103842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5"/>
          <p:cNvSpPr txBox="1">
            <a:spLocks noChangeArrowheads="1"/>
          </p:cNvSpPr>
          <p:nvPr/>
        </p:nvSpPr>
        <p:spPr bwMode="auto">
          <a:xfrm>
            <a:off x="39222" y="4602361"/>
            <a:ext cx="33086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fr-BE" altLang="fr-FR" sz="1000" b="1" dirty="0">
                <a:solidFill>
                  <a:srgbClr val="0070C0"/>
                </a:solidFill>
                <a:latin typeface="Arial" panose="020B0604020202020204" pitchFamily="34" charset="0"/>
              </a:rPr>
              <a:t>Fonctions Gastro-Intestinales et Métaboliques dans les pathologies nutritionnelles</a:t>
            </a:r>
          </a:p>
        </p:txBody>
      </p:sp>
      <p:pic>
        <p:nvPicPr>
          <p:cNvPr id="8" name="Picture 14" descr="CR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509" y="3910471"/>
            <a:ext cx="1835013" cy="58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http://www.univ-paris-diderot.fr/DocumentsFCK/implantations/Image/bichat.gif"/>
          <p:cNvPicPr>
            <a:picLocks noChangeAspect="1" noChangeArrowheads="1"/>
          </p:cNvPicPr>
          <p:nvPr/>
        </p:nvPicPr>
        <p:blipFill rotWithShape="1">
          <a:blip r:embed="rId4">
            <a:extLst>
              <a:ext uri="{28A0092B-C50C-407E-A947-70E740481C1C}">
                <a14:useLocalDpi xmlns:a14="http://schemas.microsoft.com/office/drawing/2010/main" val="0"/>
              </a:ext>
            </a:extLst>
          </a:blip>
          <a:srcRect l="2293" t="1804" r="28783" b="21569"/>
          <a:stretch/>
        </p:blipFill>
        <p:spPr bwMode="auto">
          <a:xfrm>
            <a:off x="3669223" y="3818115"/>
            <a:ext cx="1080120" cy="98588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0" name="Rectangle 3"/>
          <p:cNvSpPr txBox="1">
            <a:spLocks noChangeArrowheads="1"/>
          </p:cNvSpPr>
          <p:nvPr/>
        </p:nvSpPr>
        <p:spPr bwMode="auto">
          <a:xfrm>
            <a:off x="3275856" y="2634909"/>
            <a:ext cx="5736456" cy="107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ctr" anchorCtr="0" compatLnSpc="1">
            <a:prstTxWarp prst="textNoShape">
              <a:avLst/>
            </a:prstTxWarp>
          </a:bodyPr>
          <a:lstStyle>
            <a:lvl1pPr marL="0" indent="0" algn="l" rtl="0" eaLnBrk="0" fontAlgn="base" hangingPunct="0">
              <a:lnSpc>
                <a:spcPct val="90000"/>
              </a:lnSpc>
              <a:spcBef>
                <a:spcPts val="850"/>
              </a:spcBef>
              <a:spcAft>
                <a:spcPct val="0"/>
              </a:spcAft>
              <a:buFont typeface="Arial" panose="020B0604020202020204" pitchFamily="34" charset="0"/>
              <a:buNone/>
              <a:defRPr sz="2000" kern="1200">
                <a:solidFill>
                  <a:srgbClr val="ED7D31"/>
                </a:solidFill>
                <a:latin typeface="Verdana"/>
                <a:ea typeface="MS PGothic" panose="020B0600070205080204" pitchFamily="34" charset="-128"/>
                <a:cs typeface="Verdana"/>
              </a:defRPr>
            </a:lvl1pPr>
            <a:lvl2pPr marL="389626" indent="0" algn="l" rtl="0" eaLnBrk="0" fontAlgn="base" hangingPunct="0">
              <a:lnSpc>
                <a:spcPct val="90000"/>
              </a:lnSpc>
              <a:spcBef>
                <a:spcPts val="425"/>
              </a:spcBef>
              <a:spcAft>
                <a:spcPct val="0"/>
              </a:spcAft>
              <a:buFont typeface="Arial" panose="020B0604020202020204" pitchFamily="34" charset="0"/>
              <a:buNone/>
              <a:defRPr sz="1700" kern="1200">
                <a:solidFill>
                  <a:schemeClr val="tx1">
                    <a:tint val="75000"/>
                  </a:schemeClr>
                </a:solidFill>
                <a:latin typeface="Verdana"/>
                <a:ea typeface="MS PGothic" panose="020B0600070205080204" pitchFamily="34" charset="-128"/>
                <a:cs typeface="Verdana"/>
              </a:defRPr>
            </a:lvl2pPr>
            <a:lvl3pPr marL="779252" indent="0" algn="l" rtl="0" eaLnBrk="0" fontAlgn="base" hangingPunct="0">
              <a:lnSpc>
                <a:spcPct val="90000"/>
              </a:lnSpc>
              <a:spcBef>
                <a:spcPts val="425"/>
              </a:spcBef>
              <a:spcAft>
                <a:spcPct val="0"/>
              </a:spcAft>
              <a:buFont typeface="Arial" panose="020B0604020202020204" pitchFamily="34" charset="0"/>
              <a:buNone/>
              <a:defRPr sz="1500" kern="1200">
                <a:solidFill>
                  <a:schemeClr val="tx1">
                    <a:tint val="75000"/>
                  </a:schemeClr>
                </a:solidFill>
                <a:latin typeface="Verdana"/>
                <a:ea typeface="MS PGothic" panose="020B0600070205080204" pitchFamily="34" charset="-128"/>
                <a:cs typeface="Verdana"/>
              </a:defRPr>
            </a:lvl3pPr>
            <a:lvl4pPr marL="1168878" indent="0" algn="l" rtl="0" eaLnBrk="0" fontAlgn="base" hangingPunct="0">
              <a:lnSpc>
                <a:spcPct val="90000"/>
              </a:lnSpc>
              <a:spcBef>
                <a:spcPts val="425"/>
              </a:spcBef>
              <a:spcAft>
                <a:spcPct val="0"/>
              </a:spcAft>
              <a:buFont typeface="Arial" panose="020B0604020202020204" pitchFamily="34" charset="0"/>
              <a:buNone/>
              <a:defRPr sz="1400" kern="1200">
                <a:solidFill>
                  <a:schemeClr val="tx1">
                    <a:tint val="75000"/>
                  </a:schemeClr>
                </a:solidFill>
                <a:latin typeface="Verdana"/>
                <a:ea typeface="MS PGothic" panose="020B0600070205080204" pitchFamily="34" charset="-128"/>
                <a:cs typeface="Verdana"/>
              </a:defRPr>
            </a:lvl4pPr>
            <a:lvl5pPr marL="1558503" indent="0" algn="l" rtl="0" eaLnBrk="0" fontAlgn="base" hangingPunct="0">
              <a:lnSpc>
                <a:spcPct val="90000"/>
              </a:lnSpc>
              <a:spcBef>
                <a:spcPts val="425"/>
              </a:spcBef>
              <a:spcAft>
                <a:spcPct val="0"/>
              </a:spcAft>
              <a:buFont typeface="Arial" panose="020B0604020202020204" pitchFamily="34" charset="0"/>
              <a:buNone/>
              <a:defRPr sz="1400" kern="1200">
                <a:solidFill>
                  <a:schemeClr val="tx1">
                    <a:tint val="75000"/>
                  </a:schemeClr>
                </a:solidFill>
                <a:latin typeface="Verdana"/>
                <a:ea typeface="MS PGothic" panose="020B0600070205080204" pitchFamily="34" charset="-128"/>
                <a:cs typeface="Verdana"/>
              </a:defRPr>
            </a:lvl5pPr>
            <a:lvl6pPr marL="1948129" indent="0" algn="l" defTabSz="779252" rtl="0" eaLnBrk="1" latinLnBrk="0" hangingPunct="1">
              <a:lnSpc>
                <a:spcPct val="90000"/>
              </a:lnSpc>
              <a:spcBef>
                <a:spcPts val="426"/>
              </a:spcBef>
              <a:buFont typeface="Arial" panose="020B0604020202020204" pitchFamily="34" charset="0"/>
              <a:buNone/>
              <a:defRPr sz="1400" kern="1200">
                <a:solidFill>
                  <a:schemeClr val="tx1">
                    <a:tint val="75000"/>
                  </a:schemeClr>
                </a:solidFill>
                <a:latin typeface="+mn-lt"/>
                <a:ea typeface="+mn-ea"/>
                <a:cs typeface="+mn-cs"/>
              </a:defRPr>
            </a:lvl6pPr>
            <a:lvl7pPr marL="2337755" indent="0" algn="l" defTabSz="779252" rtl="0" eaLnBrk="1" latinLnBrk="0" hangingPunct="1">
              <a:lnSpc>
                <a:spcPct val="90000"/>
              </a:lnSpc>
              <a:spcBef>
                <a:spcPts val="426"/>
              </a:spcBef>
              <a:buFont typeface="Arial" panose="020B0604020202020204" pitchFamily="34" charset="0"/>
              <a:buNone/>
              <a:defRPr sz="1400" kern="1200">
                <a:solidFill>
                  <a:schemeClr val="tx1">
                    <a:tint val="75000"/>
                  </a:schemeClr>
                </a:solidFill>
                <a:latin typeface="+mn-lt"/>
                <a:ea typeface="+mn-ea"/>
                <a:cs typeface="+mn-cs"/>
              </a:defRPr>
            </a:lvl7pPr>
            <a:lvl8pPr marL="2727381" indent="0" algn="l" defTabSz="779252" rtl="0" eaLnBrk="1" latinLnBrk="0" hangingPunct="1">
              <a:lnSpc>
                <a:spcPct val="90000"/>
              </a:lnSpc>
              <a:spcBef>
                <a:spcPts val="426"/>
              </a:spcBef>
              <a:buFont typeface="Arial" panose="020B0604020202020204" pitchFamily="34" charset="0"/>
              <a:buNone/>
              <a:defRPr sz="1400" kern="1200">
                <a:solidFill>
                  <a:schemeClr val="tx1">
                    <a:tint val="75000"/>
                  </a:schemeClr>
                </a:solidFill>
                <a:latin typeface="+mn-lt"/>
                <a:ea typeface="+mn-ea"/>
                <a:cs typeface="+mn-cs"/>
              </a:defRPr>
            </a:lvl8pPr>
            <a:lvl9pPr marL="3117007" indent="0" algn="l" defTabSz="779252" rtl="0" eaLnBrk="1" latinLnBrk="0" hangingPunct="1">
              <a:lnSpc>
                <a:spcPct val="90000"/>
              </a:lnSpc>
              <a:spcBef>
                <a:spcPts val="426"/>
              </a:spcBef>
              <a:buFont typeface="Arial" panose="020B0604020202020204" pitchFamily="34" charset="0"/>
              <a:buNone/>
              <a:defRPr sz="1400" kern="1200">
                <a:solidFill>
                  <a:schemeClr val="tx1">
                    <a:tint val="75000"/>
                  </a:schemeClr>
                </a:solidFill>
                <a:latin typeface="+mn-lt"/>
                <a:ea typeface="+mn-ea"/>
                <a:cs typeface="+mn-cs"/>
              </a:defRPr>
            </a:lvl9pPr>
          </a:lstStyle>
          <a:p>
            <a:pPr eaLnBrk="1" hangingPunct="1">
              <a:lnSpc>
                <a:spcPts val="1600"/>
              </a:lnSpc>
              <a:spcBef>
                <a:spcPts val="600"/>
              </a:spcBef>
            </a:pPr>
            <a:r>
              <a:rPr lang="fr-FR" altLang="fr-FR" sz="1400" b="1" dirty="0">
                <a:solidFill>
                  <a:srgbClr val="A6A6A6"/>
                </a:solidFill>
                <a:latin typeface="Verdana" panose="020B0604030504040204" pitchFamily="34" charset="0"/>
              </a:rPr>
              <a:t>Francisca Joly Gomez</a:t>
            </a:r>
          </a:p>
          <a:p>
            <a:pPr eaLnBrk="1" hangingPunct="1">
              <a:lnSpc>
                <a:spcPts val="1600"/>
              </a:lnSpc>
              <a:spcBef>
                <a:spcPts val="600"/>
              </a:spcBef>
            </a:pPr>
            <a:r>
              <a:rPr lang="fr-FR" altLang="fr-FR" sz="1400" b="1" dirty="0">
                <a:solidFill>
                  <a:srgbClr val="A6A6A6"/>
                </a:solidFill>
                <a:latin typeface="Verdana" panose="020B0604030504040204" pitchFamily="34" charset="0"/>
              </a:rPr>
              <a:t>Gastroentérologie, MICI et Assistance Nutritive</a:t>
            </a:r>
          </a:p>
          <a:p>
            <a:pPr eaLnBrk="1" hangingPunct="1">
              <a:lnSpc>
                <a:spcPts val="1600"/>
              </a:lnSpc>
              <a:spcBef>
                <a:spcPts val="600"/>
              </a:spcBef>
            </a:pPr>
            <a:r>
              <a:rPr lang="fr-FR" altLang="fr-FR" sz="1400" b="1" dirty="0">
                <a:solidFill>
                  <a:srgbClr val="A6A6A6"/>
                </a:solidFill>
                <a:latin typeface="Verdana" panose="020B0604030504040204" pitchFamily="34" charset="0"/>
              </a:rPr>
              <a:t>Hôpital Beaujon, Clichy</a:t>
            </a:r>
          </a:p>
          <a:p>
            <a:pPr eaLnBrk="1" hangingPunct="1">
              <a:lnSpc>
                <a:spcPts val="1600"/>
              </a:lnSpc>
              <a:spcBef>
                <a:spcPts val="600"/>
              </a:spcBef>
            </a:pPr>
            <a:r>
              <a:rPr lang="fr-FR" altLang="fr-FR" sz="1400" b="1" dirty="0">
                <a:solidFill>
                  <a:srgbClr val="A6A6A6"/>
                </a:solidFill>
                <a:latin typeface="Verdana" panose="020B0604030504040204" pitchFamily="34" charset="0"/>
              </a:rPr>
              <a:t>Université Paris Nord - INSERM U773</a:t>
            </a:r>
          </a:p>
        </p:txBody>
      </p:sp>
    </p:spTree>
    <p:extLst>
      <p:ext uri="{BB962C8B-B14F-4D97-AF65-F5344CB8AC3E}">
        <p14:creationId xmlns:p14="http://schemas.microsoft.com/office/powerpoint/2010/main" val="1430688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ésultat de recherche d'images pour &quot;smofkabiven&quot;">
            <a:extLst>
              <a:ext uri="{FF2B5EF4-FFF2-40B4-BE49-F238E27FC236}">
                <a16:creationId xmlns:a16="http://schemas.microsoft.com/office/drawing/2014/main" id="{FE22483B-DBB7-4BEE-8D61-5DBE2B3C51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486" r="21224"/>
          <a:stretch/>
        </p:blipFill>
        <p:spPr bwMode="auto">
          <a:xfrm>
            <a:off x="1239529" y="422032"/>
            <a:ext cx="3441220" cy="4199234"/>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A84E840D-9747-4CDD-A143-4EA8FFCC82EB}"/>
              </a:ext>
            </a:extLst>
          </p:cNvPr>
          <p:cNvSpPr>
            <a:spLocks noGrp="1"/>
          </p:cNvSpPr>
          <p:nvPr>
            <p:ph type="title"/>
          </p:nvPr>
        </p:nvSpPr>
        <p:spPr>
          <a:xfrm>
            <a:off x="4651847" y="-19911"/>
            <a:ext cx="4168625" cy="515541"/>
          </a:xfrm>
        </p:spPr>
        <p:txBody>
          <a:bodyPr/>
          <a:lstStyle/>
          <a:p>
            <a:r>
              <a:rPr lang="fr-FR" dirty="0" smtClean="0"/>
              <a:t>Ex : </a:t>
            </a:r>
            <a:r>
              <a:rPr lang="fr-FR" dirty="0" err="1" smtClean="0"/>
              <a:t>smofkabiven</a:t>
            </a:r>
            <a:endParaRPr lang="fr-FR" dirty="0"/>
          </a:p>
        </p:txBody>
      </p:sp>
      <p:sp>
        <p:nvSpPr>
          <p:cNvPr id="3" name="Espace réservé du contenu 2">
            <a:extLst>
              <a:ext uri="{FF2B5EF4-FFF2-40B4-BE49-F238E27FC236}">
                <a16:creationId xmlns:a16="http://schemas.microsoft.com/office/drawing/2014/main" id="{5F7C1D45-1082-4600-AC73-F3AE292D8A92}"/>
              </a:ext>
            </a:extLst>
          </p:cNvPr>
          <p:cNvSpPr>
            <a:spLocks noGrp="1"/>
          </p:cNvSpPr>
          <p:nvPr>
            <p:ph idx="1"/>
          </p:nvPr>
        </p:nvSpPr>
        <p:spPr>
          <a:xfrm>
            <a:off x="4792206" y="729648"/>
            <a:ext cx="4351793" cy="3657600"/>
          </a:xfrm>
        </p:spPr>
        <p:txBody>
          <a:bodyPr/>
          <a:lstStyle/>
          <a:p>
            <a:r>
              <a:rPr lang="fr-FR" dirty="0"/>
              <a:t>Pour 1500ml</a:t>
            </a:r>
          </a:p>
          <a:p>
            <a:pPr lvl="1"/>
            <a:r>
              <a:rPr lang="fr-FR" dirty="0"/>
              <a:t>1600 kcal </a:t>
            </a:r>
          </a:p>
          <a:p>
            <a:r>
              <a:rPr lang="fr-FR" dirty="0"/>
              <a:t>Composition difficile à lire</a:t>
            </a:r>
          </a:p>
          <a:p>
            <a:r>
              <a:rPr lang="fr-FR" dirty="0"/>
              <a:t>SMOF comme</a:t>
            </a:r>
          </a:p>
          <a:p>
            <a:pPr lvl="1"/>
            <a:r>
              <a:rPr lang="fr-FR" dirty="0"/>
              <a:t>Soja MCT Olive and </a:t>
            </a:r>
            <a:r>
              <a:rPr lang="fr-FR" dirty="0" err="1"/>
              <a:t>fish</a:t>
            </a:r>
            <a:endParaRPr lang="fr-FR" dirty="0"/>
          </a:p>
        </p:txBody>
      </p:sp>
      <p:sp>
        <p:nvSpPr>
          <p:cNvPr id="4" name="Ellipse 3">
            <a:extLst>
              <a:ext uri="{FF2B5EF4-FFF2-40B4-BE49-F238E27FC236}">
                <a16:creationId xmlns:a16="http://schemas.microsoft.com/office/drawing/2014/main" id="{E1A03937-6116-4758-A36B-2DAD33981859}"/>
              </a:ext>
            </a:extLst>
          </p:cNvPr>
          <p:cNvSpPr/>
          <p:nvPr/>
        </p:nvSpPr>
        <p:spPr bwMode="auto">
          <a:xfrm>
            <a:off x="1907068" y="1394982"/>
            <a:ext cx="1434302" cy="373454"/>
          </a:xfrm>
          <a:prstGeom prst="ellipse">
            <a:avLst/>
          </a:prstGeom>
          <a:noFill/>
          <a:ln w="25400" cap="flat" cmpd="sng" algn="ctr">
            <a:solidFill>
              <a:srgbClr val="FF0000"/>
            </a:solidFill>
            <a:prstDash val="solid"/>
            <a:round/>
            <a:headEnd type="none" w="med" len="med"/>
            <a:tailEnd type="triangle" w="lg" len="lg"/>
          </a:ln>
          <a:effectLst/>
        </p:spPr>
        <p:txBody>
          <a:bodyPr vert="horz" wrap="square" lIns="68580" tIns="34290" rIns="68580" bIns="34290" numCol="1" rtlCol="0" anchor="t" anchorCtr="0" compatLnSpc="1">
            <a:prstTxWarp prst="textNoShape">
              <a:avLst/>
            </a:prstTxWarp>
          </a:bodyPr>
          <a:lstStyle/>
          <a:p>
            <a:pPr defTabSz="685800" eaLnBrk="1" hangingPunct="1"/>
            <a:endParaRPr lang="fr-FR" sz="1350" b="1">
              <a:latin typeface="Comic Sans MS" charset="0"/>
              <a:ea typeface="ＭＳ Ｐゴシック" charset="0"/>
              <a:cs typeface="ＭＳ Ｐゴシック" charset="0"/>
            </a:endParaRPr>
          </a:p>
        </p:txBody>
      </p:sp>
      <p:sp>
        <p:nvSpPr>
          <p:cNvPr id="5" name="Flèche : droite 4">
            <a:extLst>
              <a:ext uri="{FF2B5EF4-FFF2-40B4-BE49-F238E27FC236}">
                <a16:creationId xmlns:a16="http://schemas.microsoft.com/office/drawing/2014/main" id="{06B962C7-177C-408C-850C-E1C5190E88BE}"/>
              </a:ext>
            </a:extLst>
          </p:cNvPr>
          <p:cNvSpPr/>
          <p:nvPr/>
        </p:nvSpPr>
        <p:spPr bwMode="auto">
          <a:xfrm rot="21103574">
            <a:off x="3018472" y="932042"/>
            <a:ext cx="1503371" cy="211002"/>
          </a:xfrm>
          <a:prstGeom prst="rightArrow">
            <a:avLst/>
          </a:prstGeom>
          <a:solidFill>
            <a:schemeClr val="bg1"/>
          </a:solidFill>
          <a:ln w="25400" cap="flat" cmpd="sng" algn="ctr">
            <a:solidFill>
              <a:srgbClr val="FF0000"/>
            </a:solidFill>
            <a:prstDash val="solid"/>
            <a:round/>
            <a:headEnd type="none" w="med" len="med"/>
            <a:tailEnd type="triangle" w="lg" len="lg"/>
          </a:ln>
          <a:effectLst/>
        </p:spPr>
        <p:txBody>
          <a:bodyPr vert="horz" wrap="square" lIns="68580" tIns="34290" rIns="68580" bIns="34290" numCol="1" rtlCol="0" anchor="t" anchorCtr="0" compatLnSpc="1">
            <a:prstTxWarp prst="textNoShape">
              <a:avLst/>
            </a:prstTxWarp>
          </a:bodyPr>
          <a:lstStyle/>
          <a:p>
            <a:pPr defTabSz="685800" eaLnBrk="1" hangingPunct="1"/>
            <a:endParaRPr lang="fr-FR" sz="1350" b="1">
              <a:latin typeface="Comic Sans MS" charset="0"/>
              <a:ea typeface="ＭＳ Ｐゴシック" charset="0"/>
              <a:cs typeface="ＭＳ Ｐゴシック" charset="0"/>
            </a:endParaRPr>
          </a:p>
        </p:txBody>
      </p:sp>
      <p:sp>
        <p:nvSpPr>
          <p:cNvPr id="8" name="Flèche : droite 7">
            <a:extLst>
              <a:ext uri="{FF2B5EF4-FFF2-40B4-BE49-F238E27FC236}">
                <a16:creationId xmlns:a16="http://schemas.microsoft.com/office/drawing/2014/main" id="{0853D859-5866-433B-B393-4CB5DCD1F7A8}"/>
              </a:ext>
            </a:extLst>
          </p:cNvPr>
          <p:cNvSpPr/>
          <p:nvPr/>
        </p:nvSpPr>
        <p:spPr bwMode="auto">
          <a:xfrm>
            <a:off x="4133062" y="1409329"/>
            <a:ext cx="470507" cy="179006"/>
          </a:xfrm>
          <a:prstGeom prst="rightArrow">
            <a:avLst/>
          </a:prstGeom>
          <a:solidFill>
            <a:schemeClr val="bg1"/>
          </a:solidFill>
          <a:ln w="25400" cap="flat" cmpd="sng" algn="ctr">
            <a:solidFill>
              <a:srgbClr val="FF0000"/>
            </a:solidFill>
            <a:prstDash val="solid"/>
            <a:round/>
            <a:headEnd type="none" w="med" len="med"/>
            <a:tailEnd type="triangle" w="lg" len="lg"/>
          </a:ln>
          <a:effectLst/>
        </p:spPr>
        <p:txBody>
          <a:bodyPr vert="horz" wrap="square" lIns="68580" tIns="34290" rIns="68580" bIns="34290" numCol="1" rtlCol="0" anchor="t" anchorCtr="0" compatLnSpc="1">
            <a:prstTxWarp prst="textNoShape">
              <a:avLst/>
            </a:prstTxWarp>
          </a:bodyPr>
          <a:lstStyle/>
          <a:p>
            <a:pPr defTabSz="685800" eaLnBrk="1" hangingPunct="1"/>
            <a:endParaRPr lang="fr-FR" sz="1350" b="1">
              <a:latin typeface="Comic Sans MS" charset="0"/>
              <a:ea typeface="ＭＳ Ｐゴシック" charset="0"/>
              <a:cs typeface="ＭＳ Ｐゴシック" charset="0"/>
            </a:endParaRPr>
          </a:p>
        </p:txBody>
      </p:sp>
    </p:spTree>
    <p:extLst>
      <p:ext uri="{BB962C8B-B14F-4D97-AF65-F5344CB8AC3E}">
        <p14:creationId xmlns:p14="http://schemas.microsoft.com/office/powerpoint/2010/main" val="388842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0274" y="116251"/>
            <a:ext cx="6163865" cy="515541"/>
          </a:xfrm>
        </p:spPr>
        <p:txBody>
          <a:bodyPr/>
          <a:lstStyle/>
          <a:p>
            <a:pPr algn="ctr"/>
            <a:r>
              <a:rPr lang="fr-FR" dirty="0">
                <a:solidFill>
                  <a:schemeClr val="accent4"/>
                </a:solidFill>
              </a:rPr>
              <a:t>Apports en oligo-éléments et vitamines</a:t>
            </a:r>
          </a:p>
        </p:txBody>
      </p:sp>
      <p:sp>
        <p:nvSpPr>
          <p:cNvPr id="3" name="Espace réservé du contenu 2"/>
          <p:cNvSpPr>
            <a:spLocks noGrp="1"/>
          </p:cNvSpPr>
          <p:nvPr>
            <p:ph idx="1"/>
          </p:nvPr>
        </p:nvSpPr>
        <p:spPr>
          <a:xfrm>
            <a:off x="1481138" y="1165303"/>
            <a:ext cx="6172200" cy="3657600"/>
          </a:xfrm>
        </p:spPr>
        <p:txBody>
          <a:bodyPr/>
          <a:lstStyle/>
          <a:p>
            <a:r>
              <a:rPr lang="fr-FR" dirty="0"/>
              <a:t>Indispensable +++</a:t>
            </a:r>
          </a:p>
          <a:p>
            <a:endParaRPr lang="fr-FR" dirty="0"/>
          </a:p>
          <a:p>
            <a:endParaRPr lang="fr-FR" dirty="0"/>
          </a:p>
        </p:txBody>
      </p:sp>
      <p:sp>
        <p:nvSpPr>
          <p:cNvPr id="4" name="Rectangle 2"/>
          <p:cNvSpPr txBox="1">
            <a:spLocks noChangeArrowheads="1"/>
          </p:cNvSpPr>
          <p:nvPr/>
        </p:nvSpPr>
        <p:spPr bwMode="auto">
          <a:xfrm>
            <a:off x="1893621" y="1692521"/>
            <a:ext cx="24609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68580" tIns="34290" rIns="68580" bIns="34290" numCol="1" anchor="ctr" anchorCtr="0" compatLnSpc="1">
            <a:prstTxWarp prst="textNoShape">
              <a:avLst/>
            </a:prstTxWarp>
            <a:spAutoFit/>
          </a:bodyPr>
          <a:lstStyle>
            <a:lvl1pPr algn="l" rtl="0" eaLnBrk="1" fontAlgn="base" hangingPunct="1">
              <a:spcBef>
                <a:spcPct val="0"/>
              </a:spcBef>
              <a:spcAft>
                <a:spcPct val="0"/>
              </a:spcAft>
              <a:defRPr sz="3200">
                <a:solidFill>
                  <a:schemeClr val="tx2"/>
                </a:solidFill>
                <a:latin typeface="Century Gothic" charset="0"/>
                <a:ea typeface="Century Gothic" charset="0"/>
                <a:cs typeface="Century Gothic" charset="0"/>
              </a:defRPr>
            </a:lvl1pPr>
            <a:lvl2pPr algn="l" rtl="0" eaLnBrk="1" fontAlgn="base" hangingPunct="1">
              <a:spcBef>
                <a:spcPct val="0"/>
              </a:spcBef>
              <a:spcAft>
                <a:spcPct val="0"/>
              </a:spcAft>
              <a:defRPr sz="27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27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27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2700">
                <a:solidFill>
                  <a:schemeClr val="tx2"/>
                </a:solidFill>
                <a:latin typeface="Arial" charset="0"/>
                <a:ea typeface="ＭＳ Ｐゴシック" charset="0"/>
                <a:cs typeface="ＭＳ Ｐゴシック" charset="0"/>
              </a:defRPr>
            </a:lvl5pPr>
            <a:lvl6pPr marL="342900" algn="l" rtl="0" eaLnBrk="1" fontAlgn="base" hangingPunct="1">
              <a:spcBef>
                <a:spcPct val="0"/>
              </a:spcBef>
              <a:spcAft>
                <a:spcPct val="0"/>
              </a:spcAft>
              <a:defRPr sz="2700">
                <a:solidFill>
                  <a:schemeClr val="tx2"/>
                </a:solidFill>
                <a:latin typeface="Arial" charset="0"/>
                <a:ea typeface="ＭＳ Ｐゴシック" charset="0"/>
                <a:cs typeface="ＭＳ Ｐゴシック" charset="0"/>
              </a:defRPr>
            </a:lvl6pPr>
            <a:lvl7pPr marL="685800" algn="l" rtl="0" eaLnBrk="1" fontAlgn="base" hangingPunct="1">
              <a:spcBef>
                <a:spcPct val="0"/>
              </a:spcBef>
              <a:spcAft>
                <a:spcPct val="0"/>
              </a:spcAft>
              <a:defRPr sz="2700">
                <a:solidFill>
                  <a:schemeClr val="tx2"/>
                </a:solidFill>
                <a:latin typeface="Arial" charset="0"/>
                <a:ea typeface="ＭＳ Ｐゴシック" charset="0"/>
                <a:cs typeface="ＭＳ Ｐゴシック" charset="0"/>
              </a:defRPr>
            </a:lvl7pPr>
            <a:lvl8pPr marL="1028700" algn="l" rtl="0" eaLnBrk="1" fontAlgn="base" hangingPunct="1">
              <a:spcBef>
                <a:spcPct val="0"/>
              </a:spcBef>
              <a:spcAft>
                <a:spcPct val="0"/>
              </a:spcAft>
              <a:defRPr sz="2700">
                <a:solidFill>
                  <a:schemeClr val="tx2"/>
                </a:solidFill>
                <a:latin typeface="Arial" charset="0"/>
                <a:ea typeface="ＭＳ Ｐゴシック" charset="0"/>
                <a:cs typeface="ＭＳ Ｐゴシック" charset="0"/>
              </a:defRPr>
            </a:lvl8pPr>
            <a:lvl9pPr marL="1371600" algn="l" rtl="0" eaLnBrk="1" fontAlgn="base" hangingPunct="1">
              <a:spcBef>
                <a:spcPct val="0"/>
              </a:spcBef>
              <a:spcAft>
                <a:spcPct val="0"/>
              </a:spcAft>
              <a:defRPr sz="2700">
                <a:solidFill>
                  <a:schemeClr val="tx2"/>
                </a:solidFill>
                <a:latin typeface="Arial" charset="0"/>
                <a:ea typeface="ＭＳ Ｐゴシック" charset="0"/>
                <a:cs typeface="ＭＳ Ｐゴシック" charset="0"/>
              </a:defRPr>
            </a:lvl9pPr>
          </a:lstStyle>
          <a:p>
            <a:r>
              <a:rPr lang="fr-FR" sz="1350" b="1" kern="0" dirty="0">
                <a:solidFill>
                  <a:srgbClr val="333399"/>
                </a:solidFill>
                <a:ea typeface="ＭＳ Ｐゴシック"/>
                <a:cs typeface="ＭＳ Ｐゴシック"/>
              </a:rPr>
              <a:t>Apports en oligoéléments</a:t>
            </a:r>
          </a:p>
        </p:txBody>
      </p:sp>
      <p:sp>
        <p:nvSpPr>
          <p:cNvPr id="5" name="Rectangle 3"/>
          <p:cNvSpPr txBox="1">
            <a:spLocks noChangeArrowheads="1"/>
          </p:cNvSpPr>
          <p:nvPr/>
        </p:nvSpPr>
        <p:spPr bwMode="auto">
          <a:xfrm>
            <a:off x="1221062" y="2704116"/>
            <a:ext cx="1611348" cy="1470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68580" tIns="34290" rIns="68580" bIns="34290" numCol="1" anchor="t" anchorCtr="0" compatLnSpc="1">
            <a:prstTxWarp prst="textNoShape">
              <a:avLst/>
            </a:prstTxWarp>
            <a:spAutoFit/>
          </a:bodyPr>
          <a:lstStyle>
            <a:lvl1pPr marL="269875" indent="-269875" algn="l" rtl="0" eaLnBrk="1" fontAlgn="base" hangingPunct="1">
              <a:spcBef>
                <a:spcPct val="20000"/>
              </a:spcBef>
              <a:spcAft>
                <a:spcPct val="0"/>
              </a:spcAft>
              <a:buClr>
                <a:schemeClr val="accent1"/>
              </a:buClr>
              <a:buSzPct val="85000"/>
              <a:buFont typeface="Arial" charset="0"/>
              <a:buChar char="•"/>
              <a:tabLst/>
              <a:defRPr sz="2400">
                <a:solidFill>
                  <a:schemeClr val="tx1"/>
                </a:solidFill>
                <a:latin typeface="Century Gothic" charset="0"/>
                <a:ea typeface="Century Gothic" charset="0"/>
                <a:cs typeface="Century Gothic" charset="0"/>
              </a:defRPr>
            </a:lvl1pPr>
            <a:lvl2pPr marL="727075" indent="-254000" algn="l" rtl="0" eaLnBrk="1" fontAlgn="base" hangingPunct="1">
              <a:spcBef>
                <a:spcPct val="20000"/>
              </a:spcBef>
              <a:spcAft>
                <a:spcPct val="0"/>
              </a:spcAft>
              <a:buClr>
                <a:schemeClr val="accent1"/>
              </a:buClr>
              <a:buSzPct val="85000"/>
              <a:buFont typeface="Arial" charset="0"/>
              <a:buChar char="•"/>
              <a:tabLst/>
              <a:defRPr sz="2000">
                <a:solidFill>
                  <a:srgbClr val="FF0000"/>
                </a:solidFill>
                <a:latin typeface="Century Gothic" charset="0"/>
                <a:ea typeface="Century Gothic" charset="0"/>
                <a:cs typeface="Century Gothic" charset="0"/>
              </a:defRPr>
            </a:lvl2pPr>
            <a:lvl3pPr marL="1252538" indent="-304800" algn="l" rtl="0" eaLnBrk="1" fontAlgn="base" hangingPunct="1">
              <a:spcBef>
                <a:spcPct val="20000"/>
              </a:spcBef>
              <a:spcAft>
                <a:spcPct val="0"/>
              </a:spcAft>
              <a:buClr>
                <a:schemeClr val="accent1"/>
              </a:buClr>
              <a:buSzPct val="90000"/>
              <a:buFont typeface="Arial" charset="0"/>
              <a:buChar char="•"/>
              <a:tabLst/>
              <a:defRPr sz="1800">
                <a:solidFill>
                  <a:schemeClr val="tx1"/>
                </a:solidFill>
                <a:latin typeface="Century Gothic" charset="0"/>
                <a:ea typeface="Century Gothic" charset="0"/>
                <a:cs typeface="Century Gothic" charset="0"/>
              </a:defRPr>
            </a:lvl3pPr>
            <a:lvl4pPr marL="1524000" indent="-152400" algn="l" rtl="0" eaLnBrk="1" fontAlgn="base" hangingPunct="1">
              <a:spcBef>
                <a:spcPct val="20000"/>
              </a:spcBef>
              <a:spcAft>
                <a:spcPct val="0"/>
              </a:spcAft>
              <a:buClr>
                <a:schemeClr val="accent1"/>
              </a:buClr>
              <a:buFont typeface="Arial" charset="0"/>
              <a:buChar char="•"/>
              <a:tabLst/>
              <a:defRPr sz="1400">
                <a:solidFill>
                  <a:schemeClr val="tx1"/>
                </a:solidFill>
                <a:latin typeface="Century Gothic" charset="0"/>
                <a:ea typeface="Century Gothic" charset="0"/>
                <a:cs typeface="Century Gothic" charset="0"/>
              </a:defRPr>
            </a:lvl4pPr>
            <a:lvl5pPr marL="1828800" indent="-101600" algn="l" rtl="0" eaLnBrk="1" fontAlgn="base" hangingPunct="1">
              <a:spcBef>
                <a:spcPct val="20000"/>
              </a:spcBef>
              <a:spcAft>
                <a:spcPct val="0"/>
              </a:spcAft>
              <a:buClr>
                <a:schemeClr val="accent1"/>
              </a:buClr>
              <a:buSzPct val="100000"/>
              <a:buFont typeface="Arial" charset="0"/>
              <a:buChar char="•"/>
              <a:tabLst/>
              <a:defRPr sz="1100">
                <a:solidFill>
                  <a:schemeClr val="tx1"/>
                </a:solidFill>
                <a:latin typeface="Century Gothic" charset="0"/>
                <a:ea typeface="Century Gothic" charset="0"/>
                <a:cs typeface="Century Gothic" charset="0"/>
              </a:defRPr>
            </a:lvl5pPr>
            <a:lvl6pPr marL="1233488" indent="-102394" algn="l" rtl="0" eaLnBrk="1" fontAlgn="base" hangingPunct="1">
              <a:spcBef>
                <a:spcPct val="20000"/>
              </a:spcBef>
              <a:spcAft>
                <a:spcPct val="0"/>
              </a:spcAft>
              <a:buClr>
                <a:schemeClr val="accent1"/>
              </a:buClr>
              <a:buSzPct val="100000"/>
              <a:buFont typeface="Arial" charset="0"/>
              <a:buChar char="•"/>
              <a:defRPr sz="1050">
                <a:solidFill>
                  <a:schemeClr val="tx1"/>
                </a:solidFill>
                <a:latin typeface="+mn-lt"/>
                <a:ea typeface="+mn-ea"/>
              </a:defRPr>
            </a:lvl6pPr>
            <a:lvl7pPr marL="1576388" indent="-102394" algn="l" rtl="0" eaLnBrk="1" fontAlgn="base" hangingPunct="1">
              <a:spcBef>
                <a:spcPct val="20000"/>
              </a:spcBef>
              <a:spcAft>
                <a:spcPct val="0"/>
              </a:spcAft>
              <a:buClr>
                <a:schemeClr val="accent1"/>
              </a:buClr>
              <a:buSzPct val="100000"/>
              <a:buFont typeface="Arial" charset="0"/>
              <a:buChar char="•"/>
              <a:defRPr sz="1050">
                <a:solidFill>
                  <a:schemeClr val="tx1"/>
                </a:solidFill>
                <a:latin typeface="+mn-lt"/>
                <a:ea typeface="+mn-ea"/>
              </a:defRPr>
            </a:lvl7pPr>
            <a:lvl8pPr marL="1919288" indent="-102394" algn="l" rtl="0" eaLnBrk="1" fontAlgn="base" hangingPunct="1">
              <a:spcBef>
                <a:spcPct val="20000"/>
              </a:spcBef>
              <a:spcAft>
                <a:spcPct val="0"/>
              </a:spcAft>
              <a:buClr>
                <a:schemeClr val="accent1"/>
              </a:buClr>
              <a:buSzPct val="100000"/>
              <a:buFont typeface="Arial" charset="0"/>
              <a:buChar char="•"/>
              <a:defRPr sz="1050">
                <a:solidFill>
                  <a:schemeClr val="tx1"/>
                </a:solidFill>
                <a:latin typeface="+mn-lt"/>
                <a:ea typeface="+mn-ea"/>
              </a:defRPr>
            </a:lvl8pPr>
            <a:lvl9pPr marL="2262188" indent="-102394" algn="l" rtl="0" eaLnBrk="1" fontAlgn="base" hangingPunct="1">
              <a:spcBef>
                <a:spcPct val="20000"/>
              </a:spcBef>
              <a:spcAft>
                <a:spcPct val="0"/>
              </a:spcAft>
              <a:buClr>
                <a:schemeClr val="accent1"/>
              </a:buClr>
              <a:buSzPct val="100000"/>
              <a:buFont typeface="Arial" charset="0"/>
              <a:buChar char="•"/>
              <a:defRPr sz="1050">
                <a:solidFill>
                  <a:schemeClr val="tx1"/>
                </a:solidFill>
                <a:latin typeface="+mn-lt"/>
                <a:ea typeface="+mn-ea"/>
              </a:defRPr>
            </a:lvl9pPr>
          </a:lstStyle>
          <a:p>
            <a:pPr>
              <a:lnSpc>
                <a:spcPct val="90000"/>
              </a:lnSpc>
              <a:buFontTx/>
              <a:buNone/>
            </a:pPr>
            <a:r>
              <a:rPr lang="fr-FR" sz="1200" b="1" kern="0" dirty="0">
                <a:ea typeface="ＭＳ Ｐゴシック"/>
                <a:cs typeface="ＭＳ Ｐゴシック"/>
              </a:rPr>
              <a:t>Apport standard</a:t>
            </a:r>
            <a:endParaRPr lang="fr-FR" sz="1050" kern="0" dirty="0">
              <a:ea typeface="ＭＳ Ｐゴシック"/>
              <a:cs typeface="ＭＳ Ｐゴシック"/>
            </a:endParaRPr>
          </a:p>
          <a:p>
            <a:pPr>
              <a:lnSpc>
                <a:spcPct val="90000"/>
              </a:lnSpc>
              <a:buFontTx/>
              <a:buNone/>
            </a:pPr>
            <a:r>
              <a:rPr lang="fr-FR" sz="1050" kern="0" dirty="0">
                <a:ea typeface="ＭＳ Ｐゴシック"/>
                <a:cs typeface="ＭＳ Ｐゴシック"/>
              </a:rPr>
              <a:t>10 OE : Fe/Cu/Co/Zn/Mo/I/F/Se/Cr/Mn</a:t>
            </a:r>
          </a:p>
          <a:p>
            <a:pPr>
              <a:lnSpc>
                <a:spcPct val="90000"/>
              </a:lnSpc>
              <a:buFontTx/>
              <a:buNone/>
            </a:pPr>
            <a:r>
              <a:rPr lang="fr-FR" sz="1050" kern="0" dirty="0">
                <a:ea typeface="ＭＳ Ｐゴシック"/>
                <a:cs typeface="ＭＳ Ｐゴシック"/>
              </a:rPr>
              <a:t>Mélanges adulte : </a:t>
            </a:r>
            <a:r>
              <a:rPr lang="fr-FR" sz="1050" kern="0" dirty="0" err="1">
                <a:ea typeface="ＭＳ Ｐゴシック"/>
                <a:cs typeface="ＭＳ Ｐゴシック"/>
              </a:rPr>
              <a:t>Nutryelt</a:t>
            </a:r>
            <a:r>
              <a:rPr lang="fr-FR" sz="1050" kern="0" baseline="30000" dirty="0">
                <a:ea typeface="ＭＳ Ｐゴシック"/>
                <a:cs typeface="ＭＳ Ｐゴシック"/>
              </a:rPr>
              <a:t>®</a:t>
            </a:r>
            <a:r>
              <a:rPr lang="fr-FR" sz="1050" kern="0" dirty="0">
                <a:ea typeface="ＭＳ Ｐゴシック"/>
                <a:cs typeface="ＭＳ Ｐゴシック"/>
              </a:rPr>
              <a:t>, </a:t>
            </a:r>
            <a:r>
              <a:rPr lang="fr-FR" sz="1050" kern="0" dirty="0" err="1">
                <a:ea typeface="ＭＳ Ｐゴシック"/>
                <a:cs typeface="ＭＳ Ｐゴシック"/>
              </a:rPr>
              <a:t>Suppliven</a:t>
            </a:r>
            <a:r>
              <a:rPr lang="fr-FR" sz="1050" kern="0" baseline="30000" dirty="0">
                <a:ea typeface="ＭＳ Ｐゴシック"/>
                <a:cs typeface="ＭＳ Ｐゴシック"/>
              </a:rPr>
              <a:t>®</a:t>
            </a:r>
            <a:r>
              <a:rPr lang="fr-FR" sz="1050" kern="0" dirty="0">
                <a:ea typeface="ＭＳ Ｐゴシック"/>
                <a:cs typeface="ＭＳ Ｐゴシック"/>
              </a:rPr>
              <a:t> et </a:t>
            </a:r>
            <a:r>
              <a:rPr lang="fr-FR" sz="1050" kern="0" dirty="0" err="1">
                <a:ea typeface="ＭＳ Ｐゴシック"/>
                <a:cs typeface="ＭＳ Ｐゴシック"/>
              </a:rPr>
              <a:t>Tracutil</a:t>
            </a:r>
            <a:r>
              <a:rPr lang="fr-FR" sz="1050" kern="0" baseline="30000" dirty="0">
                <a:ea typeface="ＭＳ Ｐゴシック"/>
                <a:cs typeface="ＭＳ Ｐゴシック"/>
              </a:rPr>
              <a:t>®   </a:t>
            </a:r>
            <a:r>
              <a:rPr lang="fr-FR" sz="1050" kern="0" dirty="0">
                <a:ea typeface="ＭＳ Ｐゴシック"/>
                <a:cs typeface="ＭＳ Ｐゴシック"/>
              </a:rPr>
              <a:t>     </a:t>
            </a:r>
          </a:p>
          <a:p>
            <a:pPr>
              <a:lnSpc>
                <a:spcPct val="90000"/>
              </a:lnSpc>
              <a:buFontTx/>
              <a:buNone/>
            </a:pPr>
            <a:r>
              <a:rPr lang="fr-FR" sz="900" kern="0" dirty="0">
                <a:ea typeface="ＭＳ Ｐゴシック"/>
                <a:cs typeface="ＭＳ Ｐゴシック"/>
              </a:rPr>
              <a:t>(9 OE, pas de Co)</a:t>
            </a:r>
            <a:endParaRPr lang="fr-FR" sz="1050" kern="0" dirty="0">
              <a:ea typeface="ＭＳ Ｐゴシック"/>
              <a:cs typeface="ＭＳ Ｐゴシック"/>
            </a:endParaRPr>
          </a:p>
        </p:txBody>
      </p:sp>
      <p:sp>
        <p:nvSpPr>
          <p:cNvPr id="6" name="Rectangle 4"/>
          <p:cNvSpPr txBox="1">
            <a:spLocks noChangeArrowheads="1"/>
          </p:cNvSpPr>
          <p:nvPr/>
        </p:nvSpPr>
        <p:spPr bwMode="auto">
          <a:xfrm>
            <a:off x="2934433" y="2693755"/>
            <a:ext cx="179134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68580" tIns="34290" rIns="68580" bIns="34290" numCol="1" anchor="t" anchorCtr="0" compatLnSpc="1">
            <a:prstTxWarp prst="textNoShape">
              <a:avLst/>
            </a:prstTxWarp>
            <a:spAutoFit/>
          </a:bodyPr>
          <a:lstStyle>
            <a:lvl1pPr marL="269875" indent="-269875" algn="l" rtl="0" eaLnBrk="1" fontAlgn="base" hangingPunct="1">
              <a:spcBef>
                <a:spcPct val="20000"/>
              </a:spcBef>
              <a:spcAft>
                <a:spcPct val="0"/>
              </a:spcAft>
              <a:buClr>
                <a:schemeClr val="accent1"/>
              </a:buClr>
              <a:buSzPct val="85000"/>
              <a:buFont typeface="Arial" charset="0"/>
              <a:buChar char="•"/>
              <a:tabLst/>
              <a:defRPr sz="2400">
                <a:solidFill>
                  <a:schemeClr val="tx1"/>
                </a:solidFill>
                <a:latin typeface="Century Gothic" charset="0"/>
                <a:ea typeface="Century Gothic" charset="0"/>
                <a:cs typeface="Century Gothic" charset="0"/>
              </a:defRPr>
            </a:lvl1pPr>
            <a:lvl2pPr marL="727075" indent="-254000" algn="l" rtl="0" eaLnBrk="1" fontAlgn="base" hangingPunct="1">
              <a:spcBef>
                <a:spcPct val="20000"/>
              </a:spcBef>
              <a:spcAft>
                <a:spcPct val="0"/>
              </a:spcAft>
              <a:buClr>
                <a:schemeClr val="accent1"/>
              </a:buClr>
              <a:buSzPct val="85000"/>
              <a:buFont typeface="Arial" charset="0"/>
              <a:buChar char="•"/>
              <a:tabLst/>
              <a:defRPr sz="2000">
                <a:solidFill>
                  <a:srgbClr val="FF0000"/>
                </a:solidFill>
                <a:latin typeface="Century Gothic" charset="0"/>
                <a:ea typeface="Century Gothic" charset="0"/>
                <a:cs typeface="Century Gothic" charset="0"/>
              </a:defRPr>
            </a:lvl2pPr>
            <a:lvl3pPr marL="1252538" indent="-304800" algn="l" rtl="0" eaLnBrk="1" fontAlgn="base" hangingPunct="1">
              <a:spcBef>
                <a:spcPct val="20000"/>
              </a:spcBef>
              <a:spcAft>
                <a:spcPct val="0"/>
              </a:spcAft>
              <a:buClr>
                <a:schemeClr val="accent1"/>
              </a:buClr>
              <a:buSzPct val="90000"/>
              <a:buFont typeface="Arial" charset="0"/>
              <a:buChar char="•"/>
              <a:tabLst/>
              <a:defRPr sz="1800">
                <a:solidFill>
                  <a:schemeClr val="tx1"/>
                </a:solidFill>
                <a:latin typeface="Century Gothic" charset="0"/>
                <a:ea typeface="Century Gothic" charset="0"/>
                <a:cs typeface="Century Gothic" charset="0"/>
              </a:defRPr>
            </a:lvl3pPr>
            <a:lvl4pPr marL="1524000" indent="-152400" algn="l" rtl="0" eaLnBrk="1" fontAlgn="base" hangingPunct="1">
              <a:spcBef>
                <a:spcPct val="20000"/>
              </a:spcBef>
              <a:spcAft>
                <a:spcPct val="0"/>
              </a:spcAft>
              <a:buClr>
                <a:schemeClr val="accent1"/>
              </a:buClr>
              <a:buFont typeface="Arial" charset="0"/>
              <a:buChar char="•"/>
              <a:tabLst/>
              <a:defRPr sz="1400">
                <a:solidFill>
                  <a:schemeClr val="tx1"/>
                </a:solidFill>
                <a:latin typeface="Century Gothic" charset="0"/>
                <a:ea typeface="Century Gothic" charset="0"/>
                <a:cs typeface="Century Gothic" charset="0"/>
              </a:defRPr>
            </a:lvl4pPr>
            <a:lvl5pPr marL="1828800" indent="-101600" algn="l" rtl="0" eaLnBrk="1" fontAlgn="base" hangingPunct="1">
              <a:spcBef>
                <a:spcPct val="20000"/>
              </a:spcBef>
              <a:spcAft>
                <a:spcPct val="0"/>
              </a:spcAft>
              <a:buClr>
                <a:schemeClr val="accent1"/>
              </a:buClr>
              <a:buSzPct val="100000"/>
              <a:buFont typeface="Arial" charset="0"/>
              <a:buChar char="•"/>
              <a:tabLst/>
              <a:defRPr sz="1100">
                <a:solidFill>
                  <a:schemeClr val="tx1"/>
                </a:solidFill>
                <a:latin typeface="Century Gothic" charset="0"/>
                <a:ea typeface="Century Gothic" charset="0"/>
                <a:cs typeface="Century Gothic" charset="0"/>
              </a:defRPr>
            </a:lvl5pPr>
            <a:lvl6pPr marL="1233488" indent="-102394" algn="l" rtl="0" eaLnBrk="1" fontAlgn="base" hangingPunct="1">
              <a:spcBef>
                <a:spcPct val="20000"/>
              </a:spcBef>
              <a:spcAft>
                <a:spcPct val="0"/>
              </a:spcAft>
              <a:buClr>
                <a:schemeClr val="accent1"/>
              </a:buClr>
              <a:buSzPct val="100000"/>
              <a:buFont typeface="Arial" charset="0"/>
              <a:buChar char="•"/>
              <a:defRPr sz="1050">
                <a:solidFill>
                  <a:schemeClr val="tx1"/>
                </a:solidFill>
                <a:latin typeface="+mn-lt"/>
                <a:ea typeface="+mn-ea"/>
              </a:defRPr>
            </a:lvl6pPr>
            <a:lvl7pPr marL="1576388" indent="-102394" algn="l" rtl="0" eaLnBrk="1" fontAlgn="base" hangingPunct="1">
              <a:spcBef>
                <a:spcPct val="20000"/>
              </a:spcBef>
              <a:spcAft>
                <a:spcPct val="0"/>
              </a:spcAft>
              <a:buClr>
                <a:schemeClr val="accent1"/>
              </a:buClr>
              <a:buSzPct val="100000"/>
              <a:buFont typeface="Arial" charset="0"/>
              <a:buChar char="•"/>
              <a:defRPr sz="1050">
                <a:solidFill>
                  <a:schemeClr val="tx1"/>
                </a:solidFill>
                <a:latin typeface="+mn-lt"/>
                <a:ea typeface="+mn-ea"/>
              </a:defRPr>
            </a:lvl7pPr>
            <a:lvl8pPr marL="1919288" indent="-102394" algn="l" rtl="0" eaLnBrk="1" fontAlgn="base" hangingPunct="1">
              <a:spcBef>
                <a:spcPct val="20000"/>
              </a:spcBef>
              <a:spcAft>
                <a:spcPct val="0"/>
              </a:spcAft>
              <a:buClr>
                <a:schemeClr val="accent1"/>
              </a:buClr>
              <a:buSzPct val="100000"/>
              <a:buFont typeface="Arial" charset="0"/>
              <a:buChar char="•"/>
              <a:defRPr sz="1050">
                <a:solidFill>
                  <a:schemeClr val="tx1"/>
                </a:solidFill>
                <a:latin typeface="+mn-lt"/>
                <a:ea typeface="+mn-ea"/>
              </a:defRPr>
            </a:lvl8pPr>
            <a:lvl9pPr marL="2262188" indent="-102394" algn="l" rtl="0" eaLnBrk="1" fontAlgn="base" hangingPunct="1">
              <a:spcBef>
                <a:spcPct val="20000"/>
              </a:spcBef>
              <a:spcAft>
                <a:spcPct val="0"/>
              </a:spcAft>
              <a:buClr>
                <a:schemeClr val="accent1"/>
              </a:buClr>
              <a:buSzPct val="100000"/>
              <a:buFont typeface="Arial" charset="0"/>
              <a:buChar char="•"/>
              <a:defRPr sz="1050">
                <a:solidFill>
                  <a:schemeClr val="tx1"/>
                </a:solidFill>
                <a:latin typeface="+mn-lt"/>
                <a:ea typeface="+mn-ea"/>
              </a:defRPr>
            </a:lvl9pPr>
          </a:lstStyle>
          <a:p>
            <a:pPr>
              <a:buFontTx/>
              <a:buNone/>
            </a:pPr>
            <a:r>
              <a:rPr lang="fr-FR" sz="1200" b="1" kern="0" dirty="0">
                <a:ea typeface="ＭＳ Ｐゴシック"/>
                <a:cs typeface="ＭＳ Ｐゴシック"/>
              </a:rPr>
              <a:t>Apport spécifique</a:t>
            </a:r>
            <a:r>
              <a:rPr lang="fr-FR" sz="1050" b="1" kern="0" dirty="0">
                <a:ea typeface="ＭＳ Ｐゴシック"/>
                <a:cs typeface="ＭＳ Ｐゴシック"/>
              </a:rPr>
              <a:t/>
            </a:r>
            <a:br>
              <a:rPr lang="fr-FR" sz="1050" b="1" kern="0" dirty="0">
                <a:ea typeface="ＭＳ Ｐゴシック"/>
                <a:cs typeface="ＭＳ Ｐゴシック"/>
              </a:rPr>
            </a:br>
            <a:r>
              <a:rPr lang="fr-FR" sz="1050" kern="0" dirty="0">
                <a:ea typeface="ＭＳ Ｐゴシック"/>
                <a:cs typeface="ＭＳ Ｐゴシック"/>
              </a:rPr>
              <a:t>zinc / sélénium     </a:t>
            </a:r>
          </a:p>
        </p:txBody>
      </p:sp>
      <p:sp>
        <p:nvSpPr>
          <p:cNvPr id="7" name="Rectangle 5"/>
          <p:cNvSpPr>
            <a:spLocks noChangeArrowheads="1"/>
          </p:cNvSpPr>
          <p:nvPr/>
        </p:nvSpPr>
        <p:spPr bwMode="auto">
          <a:xfrm>
            <a:off x="1221062" y="2695752"/>
            <a:ext cx="1611349" cy="1478766"/>
          </a:xfrm>
          <a:prstGeom prst="rect">
            <a:avLst/>
          </a:prstGeom>
          <a:noFill/>
          <a:ln w="19050">
            <a:solidFill>
              <a:srgbClr val="CE008E"/>
            </a:solidFill>
            <a:miter lim="800000"/>
            <a:headEnd/>
            <a:tailEnd/>
          </a:ln>
        </p:spPr>
        <p:txBody>
          <a:bodyPr wrap="none" anchor="ctr"/>
          <a:lstStyle/>
          <a:p>
            <a:endParaRPr lang="fr-FR"/>
          </a:p>
        </p:txBody>
      </p:sp>
      <p:sp>
        <p:nvSpPr>
          <p:cNvPr id="8" name="Rectangle 6"/>
          <p:cNvSpPr>
            <a:spLocks noChangeArrowheads="1"/>
          </p:cNvSpPr>
          <p:nvPr/>
        </p:nvSpPr>
        <p:spPr bwMode="auto">
          <a:xfrm>
            <a:off x="2934432" y="2698930"/>
            <a:ext cx="1464728" cy="486204"/>
          </a:xfrm>
          <a:prstGeom prst="rect">
            <a:avLst/>
          </a:prstGeom>
          <a:noFill/>
          <a:ln w="19050">
            <a:solidFill>
              <a:srgbClr val="333399"/>
            </a:solidFill>
            <a:miter lim="800000"/>
            <a:headEnd/>
            <a:tailEnd/>
          </a:ln>
        </p:spPr>
        <p:txBody>
          <a:bodyPr wrap="none" anchor="ctr"/>
          <a:lstStyle/>
          <a:p>
            <a:pPr algn="ctr"/>
            <a:endParaRPr lang="fr-FR"/>
          </a:p>
        </p:txBody>
      </p:sp>
      <p:sp>
        <p:nvSpPr>
          <p:cNvPr id="9" name="Line 8"/>
          <p:cNvSpPr>
            <a:spLocks noChangeShapeType="1"/>
          </p:cNvSpPr>
          <p:nvPr/>
        </p:nvSpPr>
        <p:spPr bwMode="auto">
          <a:xfrm flipH="1">
            <a:off x="2056011" y="2056389"/>
            <a:ext cx="836714" cy="523185"/>
          </a:xfrm>
          <a:prstGeom prst="line">
            <a:avLst/>
          </a:prstGeom>
          <a:noFill/>
          <a:ln w="28575">
            <a:solidFill>
              <a:srgbClr val="CC0099"/>
            </a:solidFill>
            <a:round/>
            <a:headEnd/>
            <a:tailEnd type="triangle" w="med" len="med"/>
          </a:ln>
        </p:spPr>
        <p:txBody>
          <a:bodyPr/>
          <a:lstStyle/>
          <a:p>
            <a:endParaRPr lang="fr-FR"/>
          </a:p>
        </p:txBody>
      </p:sp>
      <p:sp>
        <p:nvSpPr>
          <p:cNvPr id="10" name="Line 9"/>
          <p:cNvSpPr>
            <a:spLocks noChangeShapeType="1"/>
          </p:cNvSpPr>
          <p:nvPr/>
        </p:nvSpPr>
        <p:spPr bwMode="auto">
          <a:xfrm>
            <a:off x="2999833" y="2056389"/>
            <a:ext cx="738277" cy="523185"/>
          </a:xfrm>
          <a:prstGeom prst="line">
            <a:avLst/>
          </a:prstGeom>
          <a:noFill/>
          <a:ln w="28575">
            <a:solidFill>
              <a:srgbClr val="CC0099"/>
            </a:solidFill>
            <a:round/>
            <a:headEnd/>
            <a:tailEnd type="triangle" w="med" len="med"/>
          </a:ln>
        </p:spPr>
        <p:txBody>
          <a:bodyPr/>
          <a:lstStyle/>
          <a:p>
            <a:endParaRPr lang="fr-FR"/>
          </a:p>
        </p:txBody>
      </p:sp>
      <p:sp>
        <p:nvSpPr>
          <p:cNvPr id="11" name="Rectangle 2"/>
          <p:cNvSpPr txBox="1">
            <a:spLocks noChangeArrowheads="1"/>
          </p:cNvSpPr>
          <p:nvPr/>
        </p:nvSpPr>
        <p:spPr bwMode="auto">
          <a:xfrm>
            <a:off x="5282017" y="1716785"/>
            <a:ext cx="1900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68580" tIns="34290" rIns="68580" bIns="34290" numCol="1" anchor="ctr" anchorCtr="0" compatLnSpc="1">
            <a:prstTxWarp prst="textNoShape">
              <a:avLst/>
            </a:prstTxWarp>
            <a:spAutoFit/>
          </a:bodyPr>
          <a:lstStyle>
            <a:lvl1pPr algn="l" rtl="0" eaLnBrk="1" fontAlgn="base" hangingPunct="1">
              <a:spcBef>
                <a:spcPct val="0"/>
              </a:spcBef>
              <a:spcAft>
                <a:spcPct val="0"/>
              </a:spcAft>
              <a:defRPr sz="3200">
                <a:solidFill>
                  <a:schemeClr val="tx2"/>
                </a:solidFill>
                <a:latin typeface="Century Gothic" charset="0"/>
                <a:ea typeface="Century Gothic" charset="0"/>
                <a:cs typeface="Century Gothic" charset="0"/>
              </a:defRPr>
            </a:lvl1pPr>
            <a:lvl2pPr algn="l" rtl="0" eaLnBrk="1" fontAlgn="base" hangingPunct="1">
              <a:spcBef>
                <a:spcPct val="0"/>
              </a:spcBef>
              <a:spcAft>
                <a:spcPct val="0"/>
              </a:spcAft>
              <a:defRPr sz="27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27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27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2700">
                <a:solidFill>
                  <a:schemeClr val="tx2"/>
                </a:solidFill>
                <a:latin typeface="Arial" charset="0"/>
                <a:ea typeface="ＭＳ Ｐゴシック" charset="0"/>
                <a:cs typeface="ＭＳ Ｐゴシック" charset="0"/>
              </a:defRPr>
            </a:lvl5pPr>
            <a:lvl6pPr marL="342900" algn="l" rtl="0" eaLnBrk="1" fontAlgn="base" hangingPunct="1">
              <a:spcBef>
                <a:spcPct val="0"/>
              </a:spcBef>
              <a:spcAft>
                <a:spcPct val="0"/>
              </a:spcAft>
              <a:defRPr sz="2700">
                <a:solidFill>
                  <a:schemeClr val="tx2"/>
                </a:solidFill>
                <a:latin typeface="Arial" charset="0"/>
                <a:ea typeface="ＭＳ Ｐゴシック" charset="0"/>
                <a:cs typeface="ＭＳ Ｐゴシック" charset="0"/>
              </a:defRPr>
            </a:lvl6pPr>
            <a:lvl7pPr marL="685800" algn="l" rtl="0" eaLnBrk="1" fontAlgn="base" hangingPunct="1">
              <a:spcBef>
                <a:spcPct val="0"/>
              </a:spcBef>
              <a:spcAft>
                <a:spcPct val="0"/>
              </a:spcAft>
              <a:defRPr sz="2700">
                <a:solidFill>
                  <a:schemeClr val="tx2"/>
                </a:solidFill>
                <a:latin typeface="Arial" charset="0"/>
                <a:ea typeface="ＭＳ Ｐゴシック" charset="0"/>
                <a:cs typeface="ＭＳ Ｐゴシック" charset="0"/>
              </a:defRPr>
            </a:lvl7pPr>
            <a:lvl8pPr marL="1028700" algn="l" rtl="0" eaLnBrk="1" fontAlgn="base" hangingPunct="1">
              <a:spcBef>
                <a:spcPct val="0"/>
              </a:spcBef>
              <a:spcAft>
                <a:spcPct val="0"/>
              </a:spcAft>
              <a:defRPr sz="2700">
                <a:solidFill>
                  <a:schemeClr val="tx2"/>
                </a:solidFill>
                <a:latin typeface="Arial" charset="0"/>
                <a:ea typeface="ＭＳ Ｐゴシック" charset="0"/>
                <a:cs typeface="ＭＳ Ｐゴシック" charset="0"/>
              </a:defRPr>
            </a:lvl8pPr>
            <a:lvl9pPr marL="1371600" algn="l" rtl="0" eaLnBrk="1" fontAlgn="base" hangingPunct="1">
              <a:spcBef>
                <a:spcPct val="0"/>
              </a:spcBef>
              <a:spcAft>
                <a:spcPct val="0"/>
              </a:spcAft>
              <a:defRPr sz="2700">
                <a:solidFill>
                  <a:schemeClr val="tx2"/>
                </a:solidFill>
                <a:latin typeface="Arial" charset="0"/>
                <a:ea typeface="ＭＳ Ｐゴシック" charset="0"/>
                <a:cs typeface="ＭＳ Ｐゴシック" charset="0"/>
              </a:defRPr>
            </a:lvl9pPr>
          </a:lstStyle>
          <a:p>
            <a:r>
              <a:rPr lang="fr-FR" sz="1350" b="1" kern="0" dirty="0">
                <a:solidFill>
                  <a:srgbClr val="333399"/>
                </a:solidFill>
                <a:ea typeface="ＭＳ Ｐゴシック"/>
                <a:cs typeface="ＭＳ Ｐゴシック"/>
              </a:rPr>
              <a:t>Apports en vitamines</a:t>
            </a:r>
            <a:endParaRPr lang="fr-FR" sz="1350" b="1" kern="0" dirty="0">
              <a:solidFill>
                <a:srgbClr val="CC0099"/>
              </a:solidFill>
              <a:latin typeface="Tahoma" pitchFamily="34" charset="0"/>
              <a:ea typeface="ＭＳ Ｐゴシック"/>
              <a:cs typeface="ＭＳ Ｐゴシック"/>
            </a:endParaRPr>
          </a:p>
        </p:txBody>
      </p:sp>
      <p:sp>
        <p:nvSpPr>
          <p:cNvPr id="12" name="Rectangle 3"/>
          <p:cNvSpPr txBox="1">
            <a:spLocks noChangeArrowheads="1"/>
          </p:cNvSpPr>
          <p:nvPr/>
        </p:nvSpPr>
        <p:spPr bwMode="auto">
          <a:xfrm>
            <a:off x="4591506" y="2708356"/>
            <a:ext cx="1701900"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68580" tIns="34290" rIns="68580" bIns="34290" numCol="1" anchor="t" anchorCtr="0" compatLnSpc="1">
            <a:prstTxWarp prst="textNoShape">
              <a:avLst/>
            </a:prstTxWarp>
            <a:spAutoFit/>
          </a:bodyPr>
          <a:lstStyle>
            <a:lvl1pPr marL="269875" indent="-269875" algn="l" rtl="0" eaLnBrk="1" fontAlgn="base" hangingPunct="1">
              <a:spcBef>
                <a:spcPct val="20000"/>
              </a:spcBef>
              <a:spcAft>
                <a:spcPct val="0"/>
              </a:spcAft>
              <a:buClr>
                <a:schemeClr val="accent1"/>
              </a:buClr>
              <a:buSzPct val="85000"/>
              <a:buFont typeface="Arial" charset="0"/>
              <a:buChar char="•"/>
              <a:tabLst/>
              <a:defRPr sz="2400">
                <a:solidFill>
                  <a:schemeClr val="tx1"/>
                </a:solidFill>
                <a:latin typeface="Century Gothic" charset="0"/>
                <a:ea typeface="Century Gothic" charset="0"/>
                <a:cs typeface="Century Gothic" charset="0"/>
              </a:defRPr>
            </a:lvl1pPr>
            <a:lvl2pPr marL="727075" indent="-254000" algn="l" rtl="0" eaLnBrk="1" fontAlgn="base" hangingPunct="1">
              <a:spcBef>
                <a:spcPct val="20000"/>
              </a:spcBef>
              <a:spcAft>
                <a:spcPct val="0"/>
              </a:spcAft>
              <a:buClr>
                <a:schemeClr val="accent1"/>
              </a:buClr>
              <a:buSzPct val="85000"/>
              <a:buFont typeface="Arial" charset="0"/>
              <a:buChar char="•"/>
              <a:tabLst/>
              <a:defRPr sz="2000">
                <a:solidFill>
                  <a:srgbClr val="FF0000"/>
                </a:solidFill>
                <a:latin typeface="Century Gothic" charset="0"/>
                <a:ea typeface="Century Gothic" charset="0"/>
                <a:cs typeface="Century Gothic" charset="0"/>
              </a:defRPr>
            </a:lvl2pPr>
            <a:lvl3pPr marL="1252538" indent="-304800" algn="l" rtl="0" eaLnBrk="1" fontAlgn="base" hangingPunct="1">
              <a:spcBef>
                <a:spcPct val="20000"/>
              </a:spcBef>
              <a:spcAft>
                <a:spcPct val="0"/>
              </a:spcAft>
              <a:buClr>
                <a:schemeClr val="accent1"/>
              </a:buClr>
              <a:buSzPct val="90000"/>
              <a:buFont typeface="Arial" charset="0"/>
              <a:buChar char="•"/>
              <a:tabLst/>
              <a:defRPr sz="1800">
                <a:solidFill>
                  <a:schemeClr val="tx1"/>
                </a:solidFill>
                <a:latin typeface="Century Gothic" charset="0"/>
                <a:ea typeface="Century Gothic" charset="0"/>
                <a:cs typeface="Century Gothic" charset="0"/>
              </a:defRPr>
            </a:lvl3pPr>
            <a:lvl4pPr marL="1524000" indent="-152400" algn="l" rtl="0" eaLnBrk="1" fontAlgn="base" hangingPunct="1">
              <a:spcBef>
                <a:spcPct val="20000"/>
              </a:spcBef>
              <a:spcAft>
                <a:spcPct val="0"/>
              </a:spcAft>
              <a:buClr>
                <a:schemeClr val="accent1"/>
              </a:buClr>
              <a:buFont typeface="Arial" charset="0"/>
              <a:buChar char="•"/>
              <a:tabLst/>
              <a:defRPr sz="1400">
                <a:solidFill>
                  <a:schemeClr val="tx1"/>
                </a:solidFill>
                <a:latin typeface="Century Gothic" charset="0"/>
                <a:ea typeface="Century Gothic" charset="0"/>
                <a:cs typeface="Century Gothic" charset="0"/>
              </a:defRPr>
            </a:lvl4pPr>
            <a:lvl5pPr marL="1828800" indent="-101600" algn="l" rtl="0" eaLnBrk="1" fontAlgn="base" hangingPunct="1">
              <a:spcBef>
                <a:spcPct val="20000"/>
              </a:spcBef>
              <a:spcAft>
                <a:spcPct val="0"/>
              </a:spcAft>
              <a:buClr>
                <a:schemeClr val="accent1"/>
              </a:buClr>
              <a:buSzPct val="100000"/>
              <a:buFont typeface="Arial" charset="0"/>
              <a:buChar char="•"/>
              <a:tabLst/>
              <a:defRPr sz="1100">
                <a:solidFill>
                  <a:schemeClr val="tx1"/>
                </a:solidFill>
                <a:latin typeface="Century Gothic" charset="0"/>
                <a:ea typeface="Century Gothic" charset="0"/>
                <a:cs typeface="Century Gothic" charset="0"/>
              </a:defRPr>
            </a:lvl5pPr>
            <a:lvl6pPr marL="1233488" indent="-102394" algn="l" rtl="0" eaLnBrk="1" fontAlgn="base" hangingPunct="1">
              <a:spcBef>
                <a:spcPct val="20000"/>
              </a:spcBef>
              <a:spcAft>
                <a:spcPct val="0"/>
              </a:spcAft>
              <a:buClr>
                <a:schemeClr val="accent1"/>
              </a:buClr>
              <a:buSzPct val="100000"/>
              <a:buFont typeface="Arial" charset="0"/>
              <a:buChar char="•"/>
              <a:defRPr sz="1050">
                <a:solidFill>
                  <a:schemeClr val="tx1"/>
                </a:solidFill>
                <a:latin typeface="+mn-lt"/>
                <a:ea typeface="+mn-ea"/>
              </a:defRPr>
            </a:lvl6pPr>
            <a:lvl7pPr marL="1576388" indent="-102394" algn="l" rtl="0" eaLnBrk="1" fontAlgn="base" hangingPunct="1">
              <a:spcBef>
                <a:spcPct val="20000"/>
              </a:spcBef>
              <a:spcAft>
                <a:spcPct val="0"/>
              </a:spcAft>
              <a:buClr>
                <a:schemeClr val="accent1"/>
              </a:buClr>
              <a:buSzPct val="100000"/>
              <a:buFont typeface="Arial" charset="0"/>
              <a:buChar char="•"/>
              <a:defRPr sz="1050">
                <a:solidFill>
                  <a:schemeClr val="tx1"/>
                </a:solidFill>
                <a:latin typeface="+mn-lt"/>
                <a:ea typeface="+mn-ea"/>
              </a:defRPr>
            </a:lvl7pPr>
            <a:lvl8pPr marL="1919288" indent="-102394" algn="l" rtl="0" eaLnBrk="1" fontAlgn="base" hangingPunct="1">
              <a:spcBef>
                <a:spcPct val="20000"/>
              </a:spcBef>
              <a:spcAft>
                <a:spcPct val="0"/>
              </a:spcAft>
              <a:buClr>
                <a:schemeClr val="accent1"/>
              </a:buClr>
              <a:buSzPct val="100000"/>
              <a:buFont typeface="Arial" charset="0"/>
              <a:buChar char="•"/>
              <a:defRPr sz="1050">
                <a:solidFill>
                  <a:schemeClr val="tx1"/>
                </a:solidFill>
                <a:latin typeface="+mn-lt"/>
                <a:ea typeface="+mn-ea"/>
              </a:defRPr>
            </a:lvl8pPr>
            <a:lvl9pPr marL="2262188" indent="-102394" algn="l" rtl="0" eaLnBrk="1" fontAlgn="base" hangingPunct="1">
              <a:spcBef>
                <a:spcPct val="20000"/>
              </a:spcBef>
              <a:spcAft>
                <a:spcPct val="0"/>
              </a:spcAft>
              <a:buClr>
                <a:schemeClr val="accent1"/>
              </a:buClr>
              <a:buSzPct val="100000"/>
              <a:buFont typeface="Arial" charset="0"/>
              <a:buChar char="•"/>
              <a:defRPr sz="1050">
                <a:solidFill>
                  <a:schemeClr val="tx1"/>
                </a:solidFill>
                <a:latin typeface="+mn-lt"/>
                <a:ea typeface="+mn-ea"/>
              </a:defRPr>
            </a:lvl9pPr>
          </a:lstStyle>
          <a:p>
            <a:pPr>
              <a:buFontTx/>
              <a:buNone/>
            </a:pPr>
            <a:r>
              <a:rPr lang="fr-FR" sz="1200" b="1" kern="0" dirty="0">
                <a:ea typeface="ＭＳ Ｐゴシック"/>
                <a:cs typeface="ＭＳ Ｐゴシック"/>
              </a:rPr>
              <a:t>Mélanges complets</a:t>
            </a:r>
          </a:p>
          <a:p>
            <a:r>
              <a:rPr lang="fr-FR" sz="1050" kern="0" dirty="0">
                <a:ea typeface="ＭＳ Ｐゴシック"/>
                <a:cs typeface="ＭＳ Ｐゴシック"/>
              </a:rPr>
              <a:t>vitamines hydrosolubles/ </a:t>
            </a:r>
            <a:r>
              <a:rPr lang="fr-FR" sz="1050" kern="0" dirty="0" err="1">
                <a:ea typeface="ＭＳ Ｐゴシック"/>
                <a:cs typeface="ＭＳ Ｐゴシック"/>
              </a:rPr>
              <a:t>Soluvit</a:t>
            </a:r>
            <a:r>
              <a:rPr lang="fr-FR" sz="1050" kern="0" baseline="30000" dirty="0">
                <a:ea typeface="ＭＳ Ｐゴシック"/>
                <a:cs typeface="ＭＳ Ｐゴシック"/>
              </a:rPr>
              <a:t>®</a:t>
            </a:r>
          </a:p>
          <a:p>
            <a:r>
              <a:rPr lang="fr-FR" sz="1050" kern="0" dirty="0">
                <a:ea typeface="ＭＳ Ｐゴシック"/>
                <a:cs typeface="ＭＳ Ｐゴシック"/>
              </a:rPr>
              <a:t>vitamines liposolubles/ </a:t>
            </a:r>
            <a:r>
              <a:rPr lang="fr-FR" sz="1050" kern="0" dirty="0" err="1">
                <a:ea typeface="ＭＳ Ｐゴシック"/>
                <a:cs typeface="ＭＳ Ｐゴシック"/>
              </a:rPr>
              <a:t>Vitalipide</a:t>
            </a:r>
            <a:r>
              <a:rPr lang="fr-FR" sz="1050" kern="0" baseline="30000" dirty="0">
                <a:ea typeface="ＭＳ Ｐゴシック"/>
                <a:cs typeface="ＭＳ Ｐゴシック"/>
              </a:rPr>
              <a:t>®</a:t>
            </a:r>
            <a:r>
              <a:rPr lang="fr-FR" sz="1050" kern="0" dirty="0">
                <a:ea typeface="ＭＳ Ｐゴシック"/>
                <a:cs typeface="ＭＳ Ｐゴシック"/>
              </a:rPr>
              <a:t> (Enfant ou Adulte)</a:t>
            </a:r>
            <a:endParaRPr lang="fr-FR" sz="1050" b="1" kern="0" baseline="30000" dirty="0">
              <a:ea typeface="ＭＳ Ｐゴシック"/>
              <a:cs typeface="ＭＳ Ｐゴシック"/>
            </a:endParaRPr>
          </a:p>
          <a:p>
            <a:r>
              <a:rPr lang="fr-FR" sz="1050" kern="0" dirty="0" err="1">
                <a:ea typeface="ＭＳ Ｐゴシック"/>
                <a:cs typeface="ＭＳ Ｐゴシック"/>
              </a:rPr>
              <a:t>Cernévit</a:t>
            </a:r>
            <a:r>
              <a:rPr lang="fr-FR" sz="1050" kern="0" baseline="30000" dirty="0">
                <a:ea typeface="ＭＳ Ｐゴシック"/>
                <a:cs typeface="ＭＳ Ｐゴシック"/>
              </a:rPr>
              <a:t>®</a:t>
            </a:r>
          </a:p>
        </p:txBody>
      </p:sp>
      <p:sp>
        <p:nvSpPr>
          <p:cNvPr id="13" name="Rectangle 4"/>
          <p:cNvSpPr txBox="1">
            <a:spLocks noChangeArrowheads="1"/>
          </p:cNvSpPr>
          <p:nvPr/>
        </p:nvSpPr>
        <p:spPr bwMode="auto">
          <a:xfrm>
            <a:off x="6356183" y="2709749"/>
            <a:ext cx="1594638" cy="641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68580" tIns="34290" rIns="68580" bIns="34290" numCol="1" anchor="t" anchorCtr="0" compatLnSpc="1">
            <a:prstTxWarp prst="textNoShape">
              <a:avLst/>
            </a:prstTxWarp>
            <a:spAutoFit/>
          </a:bodyPr>
          <a:lstStyle>
            <a:lvl1pPr marL="269875" indent="-269875" algn="l" rtl="0" eaLnBrk="1" fontAlgn="base" hangingPunct="1">
              <a:spcBef>
                <a:spcPct val="20000"/>
              </a:spcBef>
              <a:spcAft>
                <a:spcPct val="0"/>
              </a:spcAft>
              <a:buClr>
                <a:schemeClr val="accent1"/>
              </a:buClr>
              <a:buSzPct val="85000"/>
              <a:buFont typeface="Arial" charset="0"/>
              <a:buChar char="•"/>
              <a:tabLst/>
              <a:defRPr sz="2400">
                <a:solidFill>
                  <a:schemeClr val="tx1"/>
                </a:solidFill>
                <a:latin typeface="Century Gothic" charset="0"/>
                <a:ea typeface="Century Gothic" charset="0"/>
                <a:cs typeface="Century Gothic" charset="0"/>
              </a:defRPr>
            </a:lvl1pPr>
            <a:lvl2pPr marL="727075" indent="-254000" algn="l" rtl="0" eaLnBrk="1" fontAlgn="base" hangingPunct="1">
              <a:spcBef>
                <a:spcPct val="20000"/>
              </a:spcBef>
              <a:spcAft>
                <a:spcPct val="0"/>
              </a:spcAft>
              <a:buClr>
                <a:schemeClr val="accent1"/>
              </a:buClr>
              <a:buSzPct val="85000"/>
              <a:buFont typeface="Arial" charset="0"/>
              <a:buChar char="•"/>
              <a:tabLst/>
              <a:defRPr sz="2000">
                <a:solidFill>
                  <a:srgbClr val="FF0000"/>
                </a:solidFill>
                <a:latin typeface="Century Gothic" charset="0"/>
                <a:ea typeface="Century Gothic" charset="0"/>
                <a:cs typeface="Century Gothic" charset="0"/>
              </a:defRPr>
            </a:lvl2pPr>
            <a:lvl3pPr marL="1252538" indent="-304800" algn="l" rtl="0" eaLnBrk="1" fontAlgn="base" hangingPunct="1">
              <a:spcBef>
                <a:spcPct val="20000"/>
              </a:spcBef>
              <a:spcAft>
                <a:spcPct val="0"/>
              </a:spcAft>
              <a:buClr>
                <a:schemeClr val="accent1"/>
              </a:buClr>
              <a:buSzPct val="90000"/>
              <a:buFont typeface="Arial" charset="0"/>
              <a:buChar char="•"/>
              <a:tabLst/>
              <a:defRPr sz="1800">
                <a:solidFill>
                  <a:schemeClr val="tx1"/>
                </a:solidFill>
                <a:latin typeface="Century Gothic" charset="0"/>
                <a:ea typeface="Century Gothic" charset="0"/>
                <a:cs typeface="Century Gothic" charset="0"/>
              </a:defRPr>
            </a:lvl3pPr>
            <a:lvl4pPr marL="1524000" indent="-152400" algn="l" rtl="0" eaLnBrk="1" fontAlgn="base" hangingPunct="1">
              <a:spcBef>
                <a:spcPct val="20000"/>
              </a:spcBef>
              <a:spcAft>
                <a:spcPct val="0"/>
              </a:spcAft>
              <a:buClr>
                <a:schemeClr val="accent1"/>
              </a:buClr>
              <a:buFont typeface="Arial" charset="0"/>
              <a:buChar char="•"/>
              <a:tabLst/>
              <a:defRPr sz="1400">
                <a:solidFill>
                  <a:schemeClr val="tx1"/>
                </a:solidFill>
                <a:latin typeface="Century Gothic" charset="0"/>
                <a:ea typeface="Century Gothic" charset="0"/>
                <a:cs typeface="Century Gothic" charset="0"/>
              </a:defRPr>
            </a:lvl4pPr>
            <a:lvl5pPr marL="1828800" indent="-101600" algn="l" rtl="0" eaLnBrk="1" fontAlgn="base" hangingPunct="1">
              <a:spcBef>
                <a:spcPct val="20000"/>
              </a:spcBef>
              <a:spcAft>
                <a:spcPct val="0"/>
              </a:spcAft>
              <a:buClr>
                <a:schemeClr val="accent1"/>
              </a:buClr>
              <a:buSzPct val="100000"/>
              <a:buFont typeface="Arial" charset="0"/>
              <a:buChar char="•"/>
              <a:tabLst/>
              <a:defRPr sz="1100">
                <a:solidFill>
                  <a:schemeClr val="tx1"/>
                </a:solidFill>
                <a:latin typeface="Century Gothic" charset="0"/>
                <a:ea typeface="Century Gothic" charset="0"/>
                <a:cs typeface="Century Gothic" charset="0"/>
              </a:defRPr>
            </a:lvl5pPr>
            <a:lvl6pPr marL="1233488" indent="-102394" algn="l" rtl="0" eaLnBrk="1" fontAlgn="base" hangingPunct="1">
              <a:spcBef>
                <a:spcPct val="20000"/>
              </a:spcBef>
              <a:spcAft>
                <a:spcPct val="0"/>
              </a:spcAft>
              <a:buClr>
                <a:schemeClr val="accent1"/>
              </a:buClr>
              <a:buSzPct val="100000"/>
              <a:buFont typeface="Arial" charset="0"/>
              <a:buChar char="•"/>
              <a:defRPr sz="1050">
                <a:solidFill>
                  <a:schemeClr val="tx1"/>
                </a:solidFill>
                <a:latin typeface="+mn-lt"/>
                <a:ea typeface="+mn-ea"/>
              </a:defRPr>
            </a:lvl6pPr>
            <a:lvl7pPr marL="1576388" indent="-102394" algn="l" rtl="0" eaLnBrk="1" fontAlgn="base" hangingPunct="1">
              <a:spcBef>
                <a:spcPct val="20000"/>
              </a:spcBef>
              <a:spcAft>
                <a:spcPct val="0"/>
              </a:spcAft>
              <a:buClr>
                <a:schemeClr val="accent1"/>
              </a:buClr>
              <a:buSzPct val="100000"/>
              <a:buFont typeface="Arial" charset="0"/>
              <a:buChar char="•"/>
              <a:defRPr sz="1050">
                <a:solidFill>
                  <a:schemeClr val="tx1"/>
                </a:solidFill>
                <a:latin typeface="+mn-lt"/>
                <a:ea typeface="+mn-ea"/>
              </a:defRPr>
            </a:lvl7pPr>
            <a:lvl8pPr marL="1919288" indent="-102394" algn="l" rtl="0" eaLnBrk="1" fontAlgn="base" hangingPunct="1">
              <a:spcBef>
                <a:spcPct val="20000"/>
              </a:spcBef>
              <a:spcAft>
                <a:spcPct val="0"/>
              </a:spcAft>
              <a:buClr>
                <a:schemeClr val="accent1"/>
              </a:buClr>
              <a:buSzPct val="100000"/>
              <a:buFont typeface="Arial" charset="0"/>
              <a:buChar char="•"/>
              <a:defRPr sz="1050">
                <a:solidFill>
                  <a:schemeClr val="tx1"/>
                </a:solidFill>
                <a:latin typeface="+mn-lt"/>
                <a:ea typeface="+mn-ea"/>
              </a:defRPr>
            </a:lvl8pPr>
            <a:lvl9pPr marL="2262188" indent="-102394" algn="l" rtl="0" eaLnBrk="1" fontAlgn="base" hangingPunct="1">
              <a:spcBef>
                <a:spcPct val="20000"/>
              </a:spcBef>
              <a:spcAft>
                <a:spcPct val="0"/>
              </a:spcAft>
              <a:buClr>
                <a:schemeClr val="accent1"/>
              </a:buClr>
              <a:buSzPct val="100000"/>
              <a:buFont typeface="Arial" charset="0"/>
              <a:buChar char="•"/>
              <a:defRPr sz="1050">
                <a:solidFill>
                  <a:schemeClr val="tx1"/>
                </a:solidFill>
                <a:latin typeface="+mn-lt"/>
                <a:ea typeface="+mn-ea"/>
              </a:defRPr>
            </a:lvl9pPr>
          </a:lstStyle>
          <a:p>
            <a:pPr>
              <a:buFontTx/>
              <a:buNone/>
            </a:pPr>
            <a:r>
              <a:rPr lang="fr-FR" sz="1200" b="1" kern="0" dirty="0">
                <a:ea typeface="ＭＳ Ｐゴシック"/>
                <a:cs typeface="ＭＳ Ｐゴシック"/>
              </a:rPr>
              <a:t>Apports spécifiques</a:t>
            </a:r>
          </a:p>
          <a:p>
            <a:r>
              <a:rPr lang="fr-FR" sz="1050" kern="0" dirty="0">
                <a:ea typeface="ＭＳ Ｐゴシック"/>
                <a:cs typeface="ＭＳ Ｐゴシック"/>
              </a:rPr>
              <a:t>vitamine E</a:t>
            </a:r>
            <a:r>
              <a:rPr lang="fr-FR" sz="1050" kern="0" baseline="30000" dirty="0">
                <a:ea typeface="ＭＳ Ｐゴシック"/>
                <a:cs typeface="ＭＳ Ｐゴシック"/>
              </a:rPr>
              <a:t>®</a:t>
            </a:r>
          </a:p>
          <a:p>
            <a:r>
              <a:rPr lang="fr-FR" sz="1050" kern="0" dirty="0">
                <a:ea typeface="ＭＳ Ｐゴシック"/>
                <a:cs typeface="ＭＳ Ｐゴシック"/>
              </a:rPr>
              <a:t>vitamine K</a:t>
            </a:r>
            <a:r>
              <a:rPr lang="fr-FR" sz="1050" kern="0" baseline="30000" dirty="0">
                <a:ea typeface="ＭＳ Ｐゴシック"/>
                <a:cs typeface="ＭＳ Ｐゴシック"/>
              </a:rPr>
              <a:t>®</a:t>
            </a:r>
          </a:p>
        </p:txBody>
      </p:sp>
      <p:sp>
        <p:nvSpPr>
          <p:cNvPr id="14" name="Rectangle 5"/>
          <p:cNvSpPr>
            <a:spLocks noChangeArrowheads="1"/>
          </p:cNvSpPr>
          <p:nvPr/>
        </p:nvSpPr>
        <p:spPr bwMode="auto">
          <a:xfrm>
            <a:off x="4618266" y="2709749"/>
            <a:ext cx="1599880" cy="1697891"/>
          </a:xfrm>
          <a:prstGeom prst="rect">
            <a:avLst/>
          </a:prstGeom>
          <a:noFill/>
          <a:ln w="19050">
            <a:solidFill>
              <a:srgbClr val="CC0099"/>
            </a:solidFill>
            <a:miter lim="800000"/>
            <a:headEnd/>
            <a:tailEnd/>
          </a:ln>
        </p:spPr>
        <p:txBody>
          <a:bodyPr wrap="none" anchor="ctr"/>
          <a:lstStyle/>
          <a:p>
            <a:endParaRPr lang="fr-FR"/>
          </a:p>
        </p:txBody>
      </p:sp>
      <p:sp>
        <p:nvSpPr>
          <p:cNvPr id="15" name="Rectangle 6"/>
          <p:cNvSpPr>
            <a:spLocks noChangeArrowheads="1"/>
          </p:cNvSpPr>
          <p:nvPr/>
        </p:nvSpPr>
        <p:spPr bwMode="auto">
          <a:xfrm>
            <a:off x="6317608" y="2704116"/>
            <a:ext cx="1633213" cy="708158"/>
          </a:xfrm>
          <a:prstGeom prst="rect">
            <a:avLst/>
          </a:prstGeom>
          <a:noFill/>
          <a:ln w="19050">
            <a:solidFill>
              <a:srgbClr val="333399"/>
            </a:solidFill>
            <a:miter lim="800000"/>
            <a:headEnd/>
            <a:tailEnd/>
          </a:ln>
        </p:spPr>
        <p:txBody>
          <a:bodyPr wrap="none" anchor="ctr"/>
          <a:lstStyle/>
          <a:p>
            <a:endParaRPr lang="fr-FR"/>
          </a:p>
        </p:txBody>
      </p:sp>
      <p:sp>
        <p:nvSpPr>
          <p:cNvPr id="16" name="Line 7"/>
          <p:cNvSpPr>
            <a:spLocks noChangeShapeType="1"/>
          </p:cNvSpPr>
          <p:nvPr/>
        </p:nvSpPr>
        <p:spPr bwMode="auto">
          <a:xfrm flipH="1">
            <a:off x="5250892" y="2069664"/>
            <a:ext cx="901793" cy="549727"/>
          </a:xfrm>
          <a:prstGeom prst="line">
            <a:avLst/>
          </a:prstGeom>
          <a:noFill/>
          <a:ln w="28575">
            <a:solidFill>
              <a:srgbClr val="CC0099"/>
            </a:solidFill>
            <a:round/>
            <a:headEnd/>
            <a:tailEnd type="triangle" w="med" len="med"/>
          </a:ln>
        </p:spPr>
        <p:txBody>
          <a:bodyPr/>
          <a:lstStyle/>
          <a:p>
            <a:endParaRPr lang="fr-FR"/>
          </a:p>
        </p:txBody>
      </p:sp>
      <p:sp>
        <p:nvSpPr>
          <p:cNvPr id="17" name="Line 8"/>
          <p:cNvSpPr>
            <a:spLocks noChangeShapeType="1"/>
          </p:cNvSpPr>
          <p:nvPr/>
        </p:nvSpPr>
        <p:spPr bwMode="auto">
          <a:xfrm>
            <a:off x="6240095" y="2078273"/>
            <a:ext cx="844766" cy="541118"/>
          </a:xfrm>
          <a:prstGeom prst="line">
            <a:avLst/>
          </a:prstGeom>
          <a:noFill/>
          <a:ln w="28575">
            <a:solidFill>
              <a:srgbClr val="CC0099"/>
            </a:solidFill>
            <a:round/>
            <a:headEnd/>
            <a:tailEnd type="triangle" w="med" len="med"/>
          </a:ln>
        </p:spPr>
        <p:txBody>
          <a:bodyPr/>
          <a:lstStyle/>
          <a:p>
            <a:endParaRPr lang="fr-FR"/>
          </a:p>
        </p:txBody>
      </p:sp>
    </p:spTree>
    <p:extLst>
      <p:ext uri="{BB962C8B-B14F-4D97-AF65-F5344CB8AC3E}">
        <p14:creationId xmlns:p14="http://schemas.microsoft.com/office/powerpoint/2010/main" val="152293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animBg="1"/>
      <p:bldP spid="9" grpId="0" animBg="1"/>
      <p:bldP spid="10" grpId="0" animBg="1"/>
      <p:bldP spid="11" grpId="0"/>
      <p:bldP spid="12" grpId="0"/>
      <p:bldP spid="13" grpId="0"/>
      <p:bldP spid="14" grpId="0" animBg="1"/>
      <p:bldP spid="15"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a:t>Vitamines et Oligo-éléments</a:t>
            </a:r>
          </a:p>
        </p:txBody>
      </p:sp>
      <p:sp>
        <p:nvSpPr>
          <p:cNvPr id="8" name="Espace réservé du contenu 7"/>
          <p:cNvSpPr>
            <a:spLocks noGrp="1"/>
          </p:cNvSpPr>
          <p:nvPr>
            <p:ph idx="1"/>
          </p:nvPr>
        </p:nvSpPr>
        <p:spPr>
          <a:xfrm>
            <a:off x="539552" y="879634"/>
            <a:ext cx="7886700" cy="3262312"/>
          </a:xfrm>
        </p:spPr>
        <p:txBody>
          <a:bodyPr>
            <a:normAutofit/>
          </a:bodyPr>
          <a:lstStyle/>
          <a:p>
            <a:r>
              <a:rPr lang="fr-FR" sz="1350" dirty="0"/>
              <a:t>Indispensables à chaque poche de nutrition </a:t>
            </a:r>
            <a:r>
              <a:rPr lang="fr-FR" sz="1350" dirty="0" smtClean="0"/>
              <a:t>parentérale</a:t>
            </a:r>
            <a:endParaRPr lang="fr-FR" sz="1350" dirty="0"/>
          </a:p>
          <a:p>
            <a:r>
              <a:rPr lang="fr-FR" sz="1350" dirty="0"/>
              <a:t>Les oligo-éléments entraînent une dégradation de la vitamine C en cas de concentration trop importante</a:t>
            </a:r>
          </a:p>
          <a:p>
            <a:r>
              <a:rPr lang="fr-FR" sz="1350" b="1" dirty="0">
                <a:solidFill>
                  <a:srgbClr val="FF0000"/>
                </a:solidFill>
              </a:rPr>
              <a:t>Ne pas reconstituer les Vitamines avec les Oligo-éléments</a:t>
            </a:r>
          </a:p>
          <a:p>
            <a:r>
              <a:rPr lang="fr-FR" sz="1350" b="1" dirty="0">
                <a:solidFill>
                  <a:srgbClr val="FF0000"/>
                </a:solidFill>
              </a:rPr>
              <a:t>Ne pas prélever les Vitamines et les Oligo-éléments dans la même seringue</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7725" y="2687123"/>
            <a:ext cx="5083100" cy="1809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1762448" y="4623978"/>
            <a:ext cx="5938632" cy="342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t>Les lipides contenus dans la poche de nutrition parentérale opacifient la perfusion et protège la dégradation des vitamines – Stabilité de 24 h</a:t>
            </a:r>
          </a:p>
        </p:txBody>
      </p:sp>
    </p:spTree>
    <p:extLst>
      <p:ext uri="{BB962C8B-B14F-4D97-AF65-F5344CB8AC3E}">
        <p14:creationId xmlns:p14="http://schemas.microsoft.com/office/powerpoint/2010/main" val="500829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4"/>
          <p:cNvSpPr>
            <a:spLocks noGrp="1" noChangeArrowheads="1"/>
          </p:cNvSpPr>
          <p:nvPr>
            <p:ph type="title"/>
          </p:nvPr>
        </p:nvSpPr>
        <p:spPr/>
        <p:txBody>
          <a:bodyPr>
            <a:normAutofit fontScale="90000"/>
          </a:bodyPr>
          <a:lstStyle/>
          <a:p>
            <a:r>
              <a:rPr lang="fr-FR" altLang="fr-FR" dirty="0"/>
              <a:t>Le médecin doit avoir mis en place des protocoles de soins</a:t>
            </a:r>
          </a:p>
        </p:txBody>
      </p:sp>
      <p:sp>
        <p:nvSpPr>
          <p:cNvPr id="2" name="Espace réservé du contenu 1"/>
          <p:cNvSpPr>
            <a:spLocks noGrp="1"/>
          </p:cNvSpPr>
          <p:nvPr>
            <p:ph idx="1"/>
          </p:nvPr>
        </p:nvSpPr>
        <p:spPr>
          <a:xfrm>
            <a:off x="611560" y="1043812"/>
            <a:ext cx="4131078" cy="3394472"/>
          </a:xfrm>
        </p:spPr>
        <p:txBody>
          <a:bodyPr>
            <a:normAutofit/>
          </a:bodyPr>
          <a:lstStyle/>
          <a:p>
            <a:pPr>
              <a:buFont typeface="Arial" panose="020B0604020202020204" pitchFamily="34" charset="0"/>
              <a:buChar char="•"/>
            </a:pPr>
            <a:r>
              <a:rPr lang="fr-FR" dirty="0"/>
              <a:t>La check </a:t>
            </a:r>
            <a:r>
              <a:rPr lang="fr-FR" dirty="0" err="1"/>
              <a:t>list</a:t>
            </a:r>
            <a:r>
              <a:rPr lang="fr-FR" dirty="0"/>
              <a:t> à vérifier :</a:t>
            </a:r>
          </a:p>
          <a:p>
            <a:pPr lvl="1">
              <a:buFont typeface="Wingdings" panose="05000000000000000000" pitchFamily="2" charset="2"/>
              <a:buChar char="ü"/>
            </a:pPr>
            <a:r>
              <a:rPr lang="fr-FR" dirty="0"/>
              <a:t> L’indication</a:t>
            </a:r>
          </a:p>
          <a:p>
            <a:pPr lvl="1">
              <a:buFont typeface="Wingdings" panose="05000000000000000000" pitchFamily="2" charset="2"/>
              <a:buChar char="ü"/>
            </a:pPr>
            <a:r>
              <a:rPr lang="fr-FR" dirty="0"/>
              <a:t>L’accès veineux : NP toujours en CENTRAL pour une NPAD</a:t>
            </a:r>
          </a:p>
          <a:p>
            <a:pPr lvl="1">
              <a:buFont typeface="Wingdings" panose="05000000000000000000" pitchFamily="2" charset="2"/>
              <a:buChar char="ü"/>
            </a:pPr>
            <a:r>
              <a:rPr lang="fr-FR" dirty="0"/>
              <a:t>Les apports énergétiques adaptés</a:t>
            </a:r>
          </a:p>
          <a:p>
            <a:pPr lvl="1">
              <a:buFont typeface="Wingdings" panose="05000000000000000000" pitchFamily="2" charset="2"/>
              <a:buChar char="ü"/>
            </a:pPr>
            <a:r>
              <a:rPr lang="fr-FR" dirty="0"/>
              <a:t>L’ajout en vitamines et </a:t>
            </a:r>
            <a:r>
              <a:rPr lang="fr-FR" dirty="0" err="1"/>
              <a:t>élements</a:t>
            </a:r>
            <a:r>
              <a:rPr lang="fr-FR" dirty="0"/>
              <a:t> traces</a:t>
            </a:r>
          </a:p>
          <a:p>
            <a:pPr lvl="1">
              <a:buFont typeface="Wingdings" panose="05000000000000000000" pitchFamily="2" charset="2"/>
              <a:buChar char="ü"/>
            </a:pPr>
            <a:r>
              <a:rPr lang="fr-FR" dirty="0"/>
              <a:t>Le volume et apports </a:t>
            </a:r>
            <a:r>
              <a:rPr lang="fr-FR" dirty="0" err="1"/>
              <a:t>electrolytiques</a:t>
            </a:r>
            <a:endParaRPr lang="fr-FR" dirty="0"/>
          </a:p>
        </p:txBody>
      </p:sp>
      <p:pic>
        <p:nvPicPr>
          <p:cNvPr id="6" name="Picture 4" descr="Résultat de recherche d'images pour &quot;médecin dessin&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2150" y="1923678"/>
            <a:ext cx="1350150" cy="1634741"/>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1765840" y="4339575"/>
            <a:ext cx="4723601" cy="369332"/>
          </a:xfrm>
          <a:prstGeom prst="rect">
            <a:avLst/>
          </a:prstGeom>
          <a:solidFill>
            <a:schemeClr val="tx2">
              <a:lumMod val="20000"/>
              <a:lumOff val="80000"/>
            </a:schemeClr>
          </a:solidFill>
        </p:spPr>
        <p:txBody>
          <a:bodyPr wrap="none" rtlCol="0">
            <a:spAutoFit/>
          </a:bodyPr>
          <a:lstStyle/>
          <a:p>
            <a:r>
              <a:rPr lang="es-ES_tradnl" b="1" dirty="0"/>
              <a:t>La poche et </a:t>
            </a:r>
            <a:r>
              <a:rPr lang="es-ES_tradnl" b="1" dirty="0" err="1"/>
              <a:t>l’ensemble</a:t>
            </a:r>
            <a:r>
              <a:rPr lang="es-ES_tradnl" b="1" dirty="0"/>
              <a:t> des </a:t>
            </a:r>
            <a:r>
              <a:rPr lang="es-ES_tradnl" b="1" dirty="0" err="1"/>
              <a:t>ajouts</a:t>
            </a:r>
            <a:r>
              <a:rPr lang="es-ES_tradnl" b="1" dirty="0"/>
              <a:t> </a:t>
            </a:r>
            <a:r>
              <a:rPr lang="es-ES_tradnl" b="1" dirty="0" err="1"/>
              <a:t>sont</a:t>
            </a:r>
            <a:r>
              <a:rPr lang="es-ES_tradnl" b="1" dirty="0"/>
              <a:t> </a:t>
            </a:r>
            <a:r>
              <a:rPr lang="es-ES_tradnl" b="1" dirty="0" err="1"/>
              <a:t>prescrits</a:t>
            </a:r>
            <a:endParaRPr lang="es-ES_tradnl" b="1" dirty="0"/>
          </a:p>
        </p:txBody>
      </p:sp>
    </p:spTree>
    <p:extLst>
      <p:ext uri="{BB962C8B-B14F-4D97-AF65-F5344CB8AC3E}">
        <p14:creationId xmlns:p14="http://schemas.microsoft.com/office/powerpoint/2010/main" val="185129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4"/>
          <p:cNvSpPr>
            <a:spLocks noGrp="1" noChangeArrowheads="1"/>
          </p:cNvSpPr>
          <p:nvPr>
            <p:ph type="title"/>
          </p:nvPr>
        </p:nvSpPr>
        <p:spPr/>
        <p:txBody>
          <a:bodyPr>
            <a:normAutofit/>
          </a:bodyPr>
          <a:lstStyle/>
          <a:p>
            <a:r>
              <a:rPr lang="fr-FR" altLang="fr-FR" dirty="0"/>
              <a:t>Ne pas oublier</a:t>
            </a:r>
          </a:p>
        </p:txBody>
      </p:sp>
      <p:sp>
        <p:nvSpPr>
          <p:cNvPr id="2" name="Espace réservé du contenu 1"/>
          <p:cNvSpPr>
            <a:spLocks noGrp="1"/>
          </p:cNvSpPr>
          <p:nvPr>
            <p:ph idx="1"/>
          </p:nvPr>
        </p:nvSpPr>
        <p:spPr>
          <a:xfrm>
            <a:off x="448242" y="963199"/>
            <a:ext cx="4131078" cy="3186354"/>
          </a:xfrm>
        </p:spPr>
        <p:txBody>
          <a:bodyPr>
            <a:normAutofit/>
          </a:bodyPr>
          <a:lstStyle/>
          <a:p>
            <a:pPr>
              <a:buFont typeface="Arial" panose="020B0604020202020204" pitchFamily="34" charset="0"/>
              <a:buChar char="•"/>
            </a:pPr>
            <a:r>
              <a:rPr lang="fr-FR" dirty="0"/>
              <a:t>La tolérance a été évaluée avant un retour à domicile</a:t>
            </a:r>
            <a:r>
              <a:rPr lang="fr-FR" dirty="0" smtClean="0"/>
              <a:t>:</a:t>
            </a:r>
            <a:endParaRPr lang="fr-FR" dirty="0"/>
          </a:p>
          <a:p>
            <a:pPr lvl="1">
              <a:buFont typeface="Wingdings" panose="05000000000000000000" pitchFamily="2" charset="2"/>
              <a:buChar char="ü"/>
            </a:pPr>
            <a:r>
              <a:rPr lang="fr-FR" dirty="0"/>
              <a:t>Cardiaque/hémodynamique</a:t>
            </a:r>
          </a:p>
          <a:p>
            <a:pPr lvl="2">
              <a:buFont typeface="Wingdings" panose="05000000000000000000" pitchFamily="2" charset="2"/>
              <a:buChar char="Ø"/>
            </a:pPr>
            <a:r>
              <a:rPr lang="fr-FR" dirty="0"/>
              <a:t> surtout si cyclisation +++</a:t>
            </a:r>
          </a:p>
          <a:p>
            <a:pPr lvl="1">
              <a:buFont typeface="Wingdings" panose="05000000000000000000" pitchFamily="2" charset="2"/>
              <a:buChar char="ü"/>
            </a:pPr>
            <a:r>
              <a:rPr lang="fr-FR" dirty="0"/>
              <a:t>Métabolique</a:t>
            </a:r>
          </a:p>
          <a:p>
            <a:pPr lvl="2">
              <a:buFont typeface="Wingdings" panose="05000000000000000000" pitchFamily="2" charset="2"/>
              <a:buChar char="Ø"/>
            </a:pPr>
            <a:r>
              <a:rPr lang="fr-FR" dirty="0"/>
              <a:t> glycémie ++ pendant perfusion et au débranchement</a:t>
            </a:r>
          </a:p>
          <a:p>
            <a:pPr lvl="2">
              <a:buFont typeface="Wingdings" panose="05000000000000000000" pitchFamily="2" charset="2"/>
              <a:buChar char="Ø"/>
            </a:pPr>
            <a:r>
              <a:rPr lang="fr-FR" dirty="0"/>
              <a:t>Ionogramme sanguin,  </a:t>
            </a:r>
            <a:r>
              <a:rPr lang="fr-FR" dirty="0" err="1"/>
              <a:t>créat</a:t>
            </a:r>
            <a:r>
              <a:rPr lang="fr-FR" dirty="0"/>
              <a:t>, cal, phosphore, magnésium</a:t>
            </a:r>
          </a:p>
        </p:txBody>
      </p:sp>
      <p:pic>
        <p:nvPicPr>
          <p:cNvPr id="6" name="Picture 4" descr="Résultat de recherche d'images pour &quot;médecin dessin&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2150" y="1923678"/>
            <a:ext cx="1350150" cy="1634741"/>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1854107" y="4339575"/>
            <a:ext cx="6015696" cy="369332"/>
          </a:xfrm>
          <a:prstGeom prst="rect">
            <a:avLst/>
          </a:prstGeom>
          <a:solidFill>
            <a:schemeClr val="tx2">
              <a:lumMod val="20000"/>
              <a:lumOff val="80000"/>
            </a:schemeClr>
          </a:solidFill>
        </p:spPr>
        <p:txBody>
          <a:bodyPr wrap="square" rtlCol="0">
            <a:spAutoFit/>
          </a:bodyPr>
          <a:lstStyle/>
          <a:p>
            <a:r>
              <a:rPr lang="es-ES_tradnl" b="1" dirty="0" err="1"/>
              <a:t>On</a:t>
            </a:r>
            <a:r>
              <a:rPr lang="es-ES_tradnl" b="1" dirty="0"/>
              <a:t> </a:t>
            </a:r>
            <a:r>
              <a:rPr lang="es-ES_tradnl" b="1" dirty="0" err="1"/>
              <a:t>commence</a:t>
            </a:r>
            <a:r>
              <a:rPr lang="es-ES_tradnl" b="1" dirty="0"/>
              <a:t> la NP </a:t>
            </a:r>
            <a:r>
              <a:rPr lang="es-ES_tradnl" b="1" dirty="0" err="1"/>
              <a:t>dans</a:t>
            </a:r>
            <a:r>
              <a:rPr lang="es-ES_tradnl" b="1" dirty="0"/>
              <a:t> un centre </a:t>
            </a:r>
            <a:r>
              <a:rPr lang="es-ES_tradnl" b="1" dirty="0" err="1"/>
              <a:t>hospitalier</a:t>
            </a:r>
            <a:endParaRPr lang="es-ES_tradnl" b="1" dirty="0"/>
          </a:p>
        </p:txBody>
      </p:sp>
    </p:spTree>
    <p:extLst>
      <p:ext uri="{BB962C8B-B14F-4D97-AF65-F5344CB8AC3E}">
        <p14:creationId xmlns:p14="http://schemas.microsoft.com/office/powerpoint/2010/main" val="107639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4"/>
          <p:cNvSpPr>
            <a:spLocks noGrp="1" noChangeArrowheads="1"/>
          </p:cNvSpPr>
          <p:nvPr>
            <p:ph type="title"/>
          </p:nvPr>
        </p:nvSpPr>
        <p:spPr>
          <a:xfrm>
            <a:off x="467544" y="201280"/>
            <a:ext cx="6163865" cy="515541"/>
          </a:xfrm>
        </p:spPr>
        <p:txBody>
          <a:bodyPr>
            <a:noAutofit/>
          </a:bodyPr>
          <a:lstStyle/>
          <a:p>
            <a:r>
              <a:rPr lang="fr-FR" altLang="fr-FR" sz="2000" dirty="0" smtClean="0"/>
              <a:t>La prescription = des prescriptions …. </a:t>
            </a:r>
            <a:endParaRPr lang="fr-FR" altLang="fr-FR" sz="2000" dirty="0"/>
          </a:p>
        </p:txBody>
      </p:sp>
      <p:sp>
        <p:nvSpPr>
          <p:cNvPr id="2" name="Espace réservé du contenu 1"/>
          <p:cNvSpPr>
            <a:spLocks noGrp="1"/>
          </p:cNvSpPr>
          <p:nvPr>
            <p:ph idx="1"/>
          </p:nvPr>
        </p:nvSpPr>
        <p:spPr>
          <a:xfrm>
            <a:off x="251520" y="939284"/>
            <a:ext cx="8640960" cy="3999196"/>
          </a:xfrm>
        </p:spPr>
        <p:txBody>
          <a:bodyPr>
            <a:normAutofit fontScale="70000" lnSpcReduction="20000"/>
          </a:bodyPr>
          <a:lstStyle/>
          <a:p>
            <a:pPr>
              <a:buFont typeface="Wingdings" panose="05000000000000000000" pitchFamily="2" charset="2"/>
              <a:buChar char="q"/>
            </a:pPr>
            <a:r>
              <a:rPr lang="fr-FR" dirty="0" smtClean="0"/>
              <a:t>Produits </a:t>
            </a:r>
            <a:r>
              <a:rPr lang="fr-FR" dirty="0"/>
              <a:t>(officine de ville si NP industrielle</a:t>
            </a:r>
            <a:r>
              <a:rPr lang="fr-FR" dirty="0" smtClean="0"/>
              <a:t>) avec tous les ajouts et antiseptique</a:t>
            </a:r>
          </a:p>
          <a:p>
            <a:pPr lvl="1">
              <a:buFont typeface="Wingdings" panose="05000000000000000000" pitchFamily="2" charset="2"/>
              <a:buChar char="q"/>
            </a:pPr>
            <a:r>
              <a:rPr lang="fr-FR" dirty="0" smtClean="0"/>
              <a:t>Chlorhexidine 2% non remboursé</a:t>
            </a:r>
            <a:r>
              <a:rPr lang="fr-FR" dirty="0" smtClean="0"/>
              <a:t> – </a:t>
            </a:r>
            <a:r>
              <a:rPr lang="fr-FR" dirty="0" err="1" smtClean="0"/>
              <a:t>biseptine</a:t>
            </a:r>
            <a:r>
              <a:rPr lang="fr-FR" dirty="0" smtClean="0"/>
              <a:t> alcoolique 250ml</a:t>
            </a:r>
          </a:p>
          <a:p>
            <a:pPr>
              <a:buFont typeface="Wingdings" panose="05000000000000000000" pitchFamily="2" charset="2"/>
              <a:buChar char="q"/>
            </a:pPr>
            <a:r>
              <a:rPr lang="fr-FR" dirty="0"/>
              <a:t>La prescription de parentérale doit être initié sur une période </a:t>
            </a:r>
            <a:r>
              <a:rPr lang="fr-FR" dirty="0" smtClean="0"/>
              <a:t>initiale de </a:t>
            </a:r>
            <a:r>
              <a:rPr lang="fr-FR" dirty="0"/>
              <a:t>14 jours. </a:t>
            </a:r>
            <a:endParaRPr lang="fr-FR" dirty="0"/>
          </a:p>
          <a:p>
            <a:pPr>
              <a:buFont typeface="Wingdings" panose="05000000000000000000" pitchFamily="2" charset="2"/>
              <a:buChar char="q"/>
            </a:pPr>
            <a:r>
              <a:rPr lang="fr-FR" dirty="0"/>
              <a:t>La prescription pour l’ IDE (ordonnances pour l’ IDE)</a:t>
            </a:r>
          </a:p>
          <a:p>
            <a:pPr lvl="1">
              <a:buFont typeface="Wingdings" panose="05000000000000000000" pitchFamily="2" charset="2"/>
              <a:buChar char="q"/>
            </a:pPr>
            <a:r>
              <a:rPr lang="fr-FR" dirty="0"/>
              <a:t>Modalités de perfusion (durée, palliés de descente et montée)</a:t>
            </a:r>
          </a:p>
          <a:p>
            <a:pPr lvl="1">
              <a:buFont typeface="Wingdings" panose="05000000000000000000" pitchFamily="2" charset="2"/>
              <a:buChar char="q"/>
            </a:pPr>
            <a:r>
              <a:rPr lang="fr-FR" dirty="0"/>
              <a:t>Rinçage du KTC</a:t>
            </a:r>
          </a:p>
          <a:p>
            <a:pPr lvl="1">
              <a:buFont typeface="Wingdings" panose="05000000000000000000" pitchFamily="2" charset="2"/>
              <a:buChar char="q"/>
            </a:pPr>
            <a:r>
              <a:rPr lang="fr-FR" dirty="0"/>
              <a:t>Les soins </a:t>
            </a:r>
          </a:p>
          <a:p>
            <a:pPr lvl="1">
              <a:buFont typeface="Wingdings" panose="05000000000000000000" pitchFamily="2" charset="2"/>
              <a:buChar char="q"/>
            </a:pPr>
            <a:r>
              <a:rPr lang="fr-FR" dirty="0"/>
              <a:t>L’utilisation d’un pompe</a:t>
            </a:r>
          </a:p>
          <a:p>
            <a:pPr lvl="1">
              <a:buFont typeface="Wingdings" panose="05000000000000000000" pitchFamily="2" charset="2"/>
              <a:buChar char="q"/>
            </a:pPr>
            <a:r>
              <a:rPr lang="fr-FR" dirty="0"/>
              <a:t>La surveillance clinique, biologique </a:t>
            </a:r>
            <a:r>
              <a:rPr lang="fr-FR" dirty="0" smtClean="0"/>
              <a:t>+++</a:t>
            </a:r>
          </a:p>
          <a:p>
            <a:pPr lvl="1">
              <a:buFont typeface="Wingdings" panose="05000000000000000000" pitchFamily="2" charset="2"/>
              <a:buChar char="q"/>
            </a:pPr>
            <a:r>
              <a:rPr lang="fr-FR" dirty="0" smtClean="0"/>
              <a:t>Durée de perfusion, </a:t>
            </a:r>
            <a:r>
              <a:rPr lang="fr-FR" dirty="0" err="1" smtClean="0"/>
              <a:t>fréqeunce</a:t>
            </a:r>
            <a:endParaRPr lang="fr-FR" dirty="0"/>
          </a:p>
          <a:p>
            <a:pPr>
              <a:buFont typeface="Wingdings" panose="05000000000000000000" pitchFamily="2" charset="2"/>
              <a:buChar char="q"/>
            </a:pPr>
            <a:r>
              <a:rPr lang="fr-FR" dirty="0"/>
              <a:t>Prescription de la surveillance biologique à domicile (ordo pour le laboratoire d’analyses)</a:t>
            </a:r>
          </a:p>
          <a:p>
            <a:pPr>
              <a:buFont typeface="Wingdings" panose="05000000000000000000" pitchFamily="2" charset="2"/>
              <a:buChar char="q"/>
            </a:pPr>
            <a:r>
              <a:rPr lang="fr-FR" dirty="0"/>
              <a:t>La mise en place d’un prestataire de soins privé (Home care) ou public (HAD) (ordonnances pour le matériel)</a:t>
            </a:r>
          </a:p>
          <a:p>
            <a:pPr lvl="1">
              <a:buFont typeface="Wingdings" panose="05000000000000000000" pitchFamily="2" charset="2"/>
              <a:buChar char="q"/>
            </a:pPr>
            <a:r>
              <a:rPr lang="fr-FR" dirty="0"/>
              <a:t> livraison du matériel et formation de l’équipe infirmière au domicile</a:t>
            </a:r>
          </a:p>
          <a:p>
            <a:pPr lvl="1">
              <a:buFont typeface="Wingdings" panose="05000000000000000000" pitchFamily="2" charset="2"/>
              <a:buChar char="q"/>
            </a:pPr>
            <a:r>
              <a:rPr lang="fr-FR" dirty="0" err="1"/>
              <a:t>Hot-line</a:t>
            </a:r>
            <a:r>
              <a:rPr lang="fr-FR" dirty="0"/>
              <a:t> 24h/24h</a:t>
            </a:r>
          </a:p>
          <a:p>
            <a:pPr>
              <a:buFont typeface="Wingdings" panose="05000000000000000000" pitchFamily="2" charset="2"/>
              <a:buChar char="q"/>
            </a:pPr>
            <a:r>
              <a:rPr lang="fr-FR" dirty="0"/>
              <a:t>Les modalités de prises en charge en cas de complications</a:t>
            </a:r>
          </a:p>
          <a:p>
            <a:pPr lvl="1">
              <a:buFont typeface="Wingdings" panose="05000000000000000000" pitchFamily="2" charset="2"/>
              <a:buChar char="q"/>
            </a:pPr>
            <a:r>
              <a:rPr lang="fr-FR" dirty="0"/>
              <a:t> où aller en cas de fièvre, complication sur l’accès veineux central etc..</a:t>
            </a:r>
          </a:p>
          <a:p>
            <a:pPr lvl="2">
              <a:buFont typeface="Wingdings" panose="05000000000000000000" pitchFamily="2" charset="2"/>
              <a:buChar char="Ø"/>
            </a:pPr>
            <a:endParaRPr lang="fr-FR" dirty="0"/>
          </a:p>
        </p:txBody>
      </p:sp>
      <p:pic>
        <p:nvPicPr>
          <p:cNvPr id="6" name="Picture 4" descr="Résultat de recherche d'images pour &quot;médecin dessin&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2730" y="0"/>
            <a:ext cx="758270" cy="918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027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Ordonnance prestataire</a:t>
            </a:r>
            <a:endParaRPr lang="fr-FR" dirty="0"/>
          </a:p>
        </p:txBody>
      </p:sp>
      <p:sp>
        <p:nvSpPr>
          <p:cNvPr id="3" name="Espace réservé du contenu 2"/>
          <p:cNvSpPr>
            <a:spLocks noGrp="1"/>
          </p:cNvSpPr>
          <p:nvPr>
            <p:ph idx="1"/>
          </p:nvPr>
        </p:nvSpPr>
        <p:spPr>
          <a:xfrm>
            <a:off x="597210" y="987574"/>
            <a:ext cx="7886700" cy="3744416"/>
          </a:xfrm>
        </p:spPr>
        <p:txBody>
          <a:bodyPr/>
          <a:lstStyle/>
          <a:p>
            <a:r>
              <a:rPr lang="fr-FR" dirty="0" smtClean="0"/>
              <a:t>Voie d abord</a:t>
            </a:r>
          </a:p>
          <a:p>
            <a:r>
              <a:rPr lang="fr-FR" dirty="0" smtClean="0"/>
              <a:t>Type de pompe</a:t>
            </a:r>
          </a:p>
          <a:p>
            <a:pPr lvl="1"/>
            <a:r>
              <a:rPr lang="fr-FR" dirty="0" smtClean="0"/>
              <a:t>Fixe ou ambulatoire</a:t>
            </a:r>
          </a:p>
          <a:p>
            <a:r>
              <a:rPr lang="fr-FR" dirty="0" smtClean="0"/>
              <a:t>Fréquence de perfusion</a:t>
            </a:r>
          </a:p>
          <a:p>
            <a:r>
              <a:rPr lang="fr-FR" dirty="0" smtClean="0"/>
              <a:t>Verrou de </a:t>
            </a:r>
            <a:r>
              <a:rPr lang="fr-FR" dirty="0" err="1" smtClean="0"/>
              <a:t>taurolock</a:t>
            </a:r>
            <a:r>
              <a:rPr lang="fr-FR" dirty="0" smtClean="0"/>
              <a:t> ou </a:t>
            </a:r>
            <a:r>
              <a:rPr lang="fr-FR" dirty="0" err="1" smtClean="0"/>
              <a:t>taurosept</a:t>
            </a:r>
            <a:endParaRPr lang="fr-FR" dirty="0" smtClean="0"/>
          </a:p>
          <a:p>
            <a:r>
              <a:rPr lang="fr-FR" dirty="0" smtClean="0"/>
              <a:t>Durée de prescription</a:t>
            </a:r>
          </a:p>
          <a:p>
            <a:pPr lvl="1"/>
            <a:r>
              <a:rPr lang="fr-FR" dirty="0" smtClean="0"/>
              <a:t>Prescription initiale pour une durée de 14 jours</a:t>
            </a:r>
          </a:p>
          <a:p>
            <a:pPr lvl="1"/>
            <a:r>
              <a:rPr lang="fr-FR" dirty="0" smtClean="0"/>
              <a:t>Prescription de renouvellement pour 14 jours</a:t>
            </a:r>
          </a:p>
          <a:p>
            <a:pPr lvl="1"/>
            <a:r>
              <a:rPr lang="fr-FR" dirty="0" smtClean="0"/>
              <a:t>Prescription de renouvellement pour 28 jours (renouvelable 1 fois)</a:t>
            </a:r>
          </a:p>
          <a:p>
            <a:pPr lvl="1"/>
            <a:r>
              <a:rPr lang="fr-FR" dirty="0" smtClean="0"/>
              <a:t>Prescription de renouvellement pour 3 mois </a:t>
            </a:r>
            <a:endParaRPr lang="fr-FR" dirty="0"/>
          </a:p>
        </p:txBody>
      </p:sp>
    </p:spTree>
    <p:extLst>
      <p:ext uri="{BB962C8B-B14F-4D97-AF65-F5344CB8AC3E}">
        <p14:creationId xmlns:p14="http://schemas.microsoft.com/office/powerpoint/2010/main" val="813971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Grandes erreurs</a:t>
            </a:r>
            <a:endParaRPr lang="fr-FR" dirty="0"/>
          </a:p>
        </p:txBody>
      </p:sp>
      <p:sp>
        <p:nvSpPr>
          <p:cNvPr id="3" name="Espace réservé du contenu 2"/>
          <p:cNvSpPr>
            <a:spLocks noGrp="1"/>
          </p:cNvSpPr>
          <p:nvPr>
            <p:ph idx="1"/>
          </p:nvPr>
        </p:nvSpPr>
        <p:spPr>
          <a:xfrm>
            <a:off x="539552" y="987574"/>
            <a:ext cx="7886700" cy="3262312"/>
          </a:xfrm>
        </p:spPr>
        <p:txBody>
          <a:bodyPr/>
          <a:lstStyle/>
          <a:p>
            <a:r>
              <a:rPr lang="fr-FR" dirty="0" smtClean="0"/>
              <a:t>Absence d identification du prescripteur</a:t>
            </a:r>
          </a:p>
          <a:p>
            <a:r>
              <a:rPr lang="fr-FR" dirty="0" smtClean="0"/>
              <a:t>Solutés non disponibles (prescripteurs non informés)</a:t>
            </a:r>
          </a:p>
          <a:p>
            <a:r>
              <a:rPr lang="fr-FR" dirty="0"/>
              <a:t> A</a:t>
            </a:r>
            <a:r>
              <a:rPr lang="fr-FR" dirty="0" smtClean="0"/>
              <a:t>djonction </a:t>
            </a:r>
            <a:r>
              <a:rPr lang="fr-FR" dirty="0"/>
              <a:t>de vitamines et d’oligoéléments est </a:t>
            </a:r>
            <a:r>
              <a:rPr lang="fr-FR" dirty="0" smtClean="0"/>
              <a:t>trop </a:t>
            </a:r>
            <a:r>
              <a:rPr lang="fr-FR" dirty="0"/>
              <a:t>souvent </a:t>
            </a:r>
            <a:r>
              <a:rPr lang="fr-FR" dirty="0" smtClean="0"/>
              <a:t>oubliées et/ou mal </a:t>
            </a:r>
            <a:r>
              <a:rPr lang="fr-FR" dirty="0"/>
              <a:t>rédigés (prescription de </a:t>
            </a:r>
            <a:r>
              <a:rPr lang="fr-FR" dirty="0" err="1"/>
              <a:t>Decan</a:t>
            </a:r>
            <a:r>
              <a:rPr lang="fr-FR" dirty="0"/>
              <a:t>® qui n’existe plus depuis 7 ans) ou mal combinées entre elles (</a:t>
            </a:r>
            <a:r>
              <a:rPr lang="fr-FR" dirty="0" err="1"/>
              <a:t>Nutryelt</a:t>
            </a:r>
            <a:r>
              <a:rPr lang="fr-FR" dirty="0"/>
              <a:t>® + </a:t>
            </a:r>
            <a:r>
              <a:rPr lang="fr-FR" dirty="0" err="1"/>
              <a:t>Suppliven</a:t>
            </a:r>
            <a:r>
              <a:rPr lang="fr-FR" dirty="0" smtClean="0"/>
              <a:t>®)</a:t>
            </a:r>
          </a:p>
          <a:p>
            <a:r>
              <a:rPr lang="fr-FR" dirty="0" smtClean="0"/>
              <a:t>Durée de NP </a:t>
            </a:r>
          </a:p>
          <a:p>
            <a:r>
              <a:rPr lang="fr-FR" dirty="0" smtClean="0"/>
              <a:t>Adjonction de médicaments incompatibles </a:t>
            </a:r>
            <a:endParaRPr lang="fr-FR" dirty="0"/>
          </a:p>
        </p:txBody>
      </p:sp>
    </p:spTree>
    <p:extLst>
      <p:ext uri="{BB962C8B-B14F-4D97-AF65-F5344CB8AC3E}">
        <p14:creationId xmlns:p14="http://schemas.microsoft.com/office/powerpoint/2010/main" val="1322442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7319" y="627460"/>
            <a:ext cx="6329363" cy="21574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Espace réservé du contenu 9"/>
          <p:cNvSpPr txBox="1">
            <a:spLocks/>
          </p:cNvSpPr>
          <p:nvPr/>
        </p:nvSpPr>
        <p:spPr>
          <a:xfrm>
            <a:off x="1638246" y="2842023"/>
            <a:ext cx="5941219" cy="135016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altLang="fr-FR" sz="1200"/>
              <a:t>La NP doit être débutée dans un établissement de santé et être bien tolérée</a:t>
            </a:r>
          </a:p>
          <a:p>
            <a:r>
              <a:rPr lang="fr-FR" altLang="fr-FR" sz="1200"/>
              <a:t>Si la NPAD est prolongée au delà de 12 semaines, le prescripteur initial doit, s’il ne fait pas partie d’un centre agréé ou expert, contacter le centre le plus proche pour assurer le suivi</a:t>
            </a:r>
          </a:p>
          <a:p>
            <a:r>
              <a:rPr lang="fr-FR" altLang="fr-FR" sz="1200"/>
              <a:t>Les procédures de NPAD mises en place par le prescripteur devront être validées avec le CLAN de l’établissement</a:t>
            </a:r>
            <a:endParaRPr lang="fr-FR" altLang="fr-FR" sz="1200" dirty="0"/>
          </a:p>
        </p:txBody>
      </p:sp>
    </p:spTree>
    <p:extLst>
      <p:ext uri="{BB962C8B-B14F-4D97-AF65-F5344CB8AC3E}">
        <p14:creationId xmlns:p14="http://schemas.microsoft.com/office/powerpoint/2010/main" val="2527438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Médicaments IV et nutrition parentérale</a:t>
            </a:r>
          </a:p>
        </p:txBody>
      </p:sp>
      <p:pic>
        <p:nvPicPr>
          <p:cNvPr id="4"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32176" y="1221600"/>
            <a:ext cx="3204800"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842030" y="1275606"/>
            <a:ext cx="2862318" cy="14041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Vigilance aux incompatibilités médicamenteuses qu’elles soient visibles ou non. </a:t>
            </a:r>
          </a:p>
          <a:p>
            <a:pPr algn="ctr"/>
            <a:r>
              <a:rPr lang="fr-FR" sz="1200" b="1" i="1" dirty="0"/>
              <a:t>Les lipides peuvent masquer les incompatibilités et certaines incompatibilités ne sont pas visibles à l’œil nu. </a:t>
            </a:r>
          </a:p>
        </p:txBody>
      </p:sp>
      <p:sp>
        <p:nvSpPr>
          <p:cNvPr id="7" name="Rectangle à coins arrondis 6"/>
          <p:cNvSpPr/>
          <p:nvPr/>
        </p:nvSpPr>
        <p:spPr>
          <a:xfrm>
            <a:off x="1655676" y="3651870"/>
            <a:ext cx="5940660" cy="135015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200" b="1" u="sng" dirty="0"/>
              <a:t>Sources à consulter :</a:t>
            </a:r>
          </a:p>
          <a:p>
            <a:pPr algn="ctr"/>
            <a:r>
              <a:rPr lang="fr-FR" sz="1200" dirty="0"/>
              <a:t>Monographie du VIDAL</a:t>
            </a:r>
          </a:p>
          <a:p>
            <a:pPr algn="ctr"/>
            <a:r>
              <a:rPr lang="fr-FR" sz="1200" dirty="0"/>
              <a:t>Informations du fabricant</a:t>
            </a:r>
          </a:p>
          <a:p>
            <a:pPr algn="ctr"/>
            <a:r>
              <a:rPr lang="fr-FR" sz="1200" dirty="0" err="1"/>
              <a:t>Trissel</a:t>
            </a:r>
            <a:r>
              <a:rPr lang="fr-FR" sz="1200" dirty="0"/>
              <a:t> – King - </a:t>
            </a:r>
            <a:r>
              <a:rPr lang="fr-FR" sz="1200" dirty="0" err="1"/>
              <a:t>Micromedex</a:t>
            </a:r>
            <a:endParaRPr lang="fr-FR" sz="1200" dirty="0"/>
          </a:p>
          <a:p>
            <a:pPr algn="ctr"/>
            <a:r>
              <a:rPr lang="fr-FR" sz="1200" dirty="0" err="1"/>
              <a:t>Stabilis</a:t>
            </a:r>
            <a:r>
              <a:rPr lang="fr-FR" sz="1200" dirty="0"/>
              <a:t> : https://www.stabilis.org/Listes.recap.php?Forme=Injectable&amp;Type=Incomp&amp;IdSolvant=554</a:t>
            </a:r>
          </a:p>
        </p:txBody>
      </p:sp>
      <p:sp>
        <p:nvSpPr>
          <p:cNvPr id="9" name="ZoneTexte 8"/>
          <p:cNvSpPr txBox="1"/>
          <p:nvPr/>
        </p:nvSpPr>
        <p:spPr>
          <a:xfrm>
            <a:off x="611560" y="2715766"/>
            <a:ext cx="8066119" cy="923330"/>
          </a:xfrm>
          <a:prstGeom prst="rect">
            <a:avLst/>
          </a:prstGeom>
          <a:noFill/>
        </p:spPr>
        <p:txBody>
          <a:bodyPr wrap="none" rtlCol="0">
            <a:spAutoFit/>
          </a:bodyPr>
          <a:lstStyle/>
          <a:p>
            <a:r>
              <a:rPr lang="fr-FR" dirty="0"/>
              <a:t>Le rajout de certains électrolytes tels que le potassium, le sodium peut être effectué</a:t>
            </a:r>
          </a:p>
          <a:p>
            <a:r>
              <a:rPr lang="fr-FR" dirty="0"/>
              <a:t> selon les recommandations de supplémentation de la monographie du Vidal. </a:t>
            </a:r>
          </a:p>
          <a:p>
            <a:r>
              <a:rPr lang="fr-FR" b="1" dirty="0">
                <a:solidFill>
                  <a:srgbClr val="FF0000"/>
                </a:solidFill>
              </a:rPr>
              <a:t>L’administration de solutions contenant du Ca, Mg ou bicarbonates est à proscrire. </a:t>
            </a:r>
          </a:p>
        </p:txBody>
      </p:sp>
    </p:spTree>
    <p:extLst>
      <p:ext uri="{BB962C8B-B14F-4D97-AF65-F5344CB8AC3E}">
        <p14:creationId xmlns:p14="http://schemas.microsoft.com/office/powerpoint/2010/main" val="1251839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naptitude temporaire du Médecin du Travail: Une Coordination obligatoire  avec le Médecin Traitant pour l'éventuel arrêt maladie - &quot; La Gazette du  Médecin du Travail &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995686"/>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2195736" y="1275606"/>
            <a:ext cx="3035831" cy="369332"/>
          </a:xfrm>
          <a:prstGeom prst="rect">
            <a:avLst/>
          </a:prstGeom>
          <a:noFill/>
        </p:spPr>
        <p:txBody>
          <a:bodyPr wrap="none" rtlCol="0">
            <a:spAutoFit/>
          </a:bodyPr>
          <a:lstStyle/>
          <a:p>
            <a:r>
              <a:rPr lang="fr-FR" i="1" dirty="0">
                <a:solidFill>
                  <a:schemeClr val="accent2"/>
                </a:solidFill>
              </a:rPr>
              <a:t>Point de vue du nutritionniste </a:t>
            </a:r>
          </a:p>
        </p:txBody>
      </p:sp>
    </p:spTree>
    <p:extLst>
      <p:ext uri="{BB962C8B-B14F-4D97-AF65-F5344CB8AC3E}">
        <p14:creationId xmlns:p14="http://schemas.microsoft.com/office/powerpoint/2010/main" val="921197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Médicaments IV et nutrition parentérale</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199338"/>
            <a:ext cx="2438725" cy="3370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88025" y="1175500"/>
            <a:ext cx="2905178" cy="3394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lèche droite 6"/>
          <p:cNvSpPr/>
          <p:nvPr/>
        </p:nvSpPr>
        <p:spPr>
          <a:xfrm>
            <a:off x="4142182" y="3543858"/>
            <a:ext cx="486054" cy="2700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à coins arrondis 7"/>
          <p:cNvSpPr/>
          <p:nvPr/>
        </p:nvSpPr>
        <p:spPr>
          <a:xfrm>
            <a:off x="1493658" y="2409732"/>
            <a:ext cx="2538282"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à coins arrondis 12"/>
          <p:cNvSpPr/>
          <p:nvPr/>
        </p:nvSpPr>
        <p:spPr>
          <a:xfrm>
            <a:off x="1493658" y="2895786"/>
            <a:ext cx="2538282" cy="22715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à coins arrondis 14"/>
          <p:cNvSpPr/>
          <p:nvPr/>
        </p:nvSpPr>
        <p:spPr>
          <a:xfrm>
            <a:off x="1493658" y="4299942"/>
            <a:ext cx="2538282" cy="16201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0405" y="1468425"/>
            <a:ext cx="589607" cy="1409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8169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03648" y="1013996"/>
            <a:ext cx="4896149" cy="523220"/>
          </a:xfrm>
          <a:prstGeom prst="rect">
            <a:avLst/>
          </a:prstGeom>
          <a:noFill/>
        </p:spPr>
        <p:txBody>
          <a:bodyPr wrap="none" rtlCol="0">
            <a:spAutoFit/>
          </a:bodyPr>
          <a:lstStyle/>
          <a:p>
            <a:r>
              <a:rPr lang="fr-FR" sz="2800" i="1" dirty="0">
                <a:solidFill>
                  <a:schemeClr val="accent2"/>
                </a:solidFill>
              </a:rPr>
              <a:t>La médecine </a:t>
            </a:r>
            <a:r>
              <a:rPr lang="fr-FR" sz="2800" i="1" dirty="0" smtClean="0">
                <a:solidFill>
                  <a:schemeClr val="accent2"/>
                </a:solidFill>
              </a:rPr>
              <a:t>c’est aussi prévenir </a:t>
            </a:r>
            <a:endParaRPr lang="fr-FR" sz="2800" i="1" dirty="0">
              <a:solidFill>
                <a:schemeClr val="accent2"/>
              </a:solidFill>
            </a:endParaRPr>
          </a:p>
        </p:txBody>
      </p:sp>
      <p:pic>
        <p:nvPicPr>
          <p:cNvPr id="8194" name="Picture 2" descr="dessin continu d'une ligne de médecins d'équipe. trois médecins  professionnels discutant du diagnostic du patient. concept de travail  d'équipe de soins médicaux. illustration vectorielle isolée sur fond blanc  2124858 - Telecharger Vectori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923678"/>
            <a:ext cx="2935213" cy="2935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006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9E65446-E26F-984F-9BDD-9ABBA10679C0}"/>
              </a:ext>
            </a:extLst>
          </p:cNvPr>
          <p:cNvPicPr>
            <a:picLocks noChangeAspect="1"/>
          </p:cNvPicPr>
          <p:nvPr/>
        </p:nvPicPr>
        <p:blipFill>
          <a:blip r:embed="rId2"/>
          <a:srcRect/>
          <a:stretch/>
        </p:blipFill>
        <p:spPr>
          <a:xfrm>
            <a:off x="3363" y="0"/>
            <a:ext cx="9137275" cy="5143499"/>
          </a:xfrm>
          <a:prstGeom prst="rect">
            <a:avLst/>
          </a:prstGeom>
        </p:spPr>
      </p:pic>
    </p:spTree>
    <p:extLst>
      <p:ext uri="{BB962C8B-B14F-4D97-AF65-F5344CB8AC3E}">
        <p14:creationId xmlns:p14="http://schemas.microsoft.com/office/powerpoint/2010/main" val="1506189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1" y="0"/>
            <a:ext cx="9133517" cy="5143500"/>
          </a:xfrm>
          <a:prstGeom prst="rect">
            <a:avLst/>
          </a:prstGeom>
        </p:spPr>
      </p:pic>
    </p:spTree>
    <p:extLst>
      <p:ext uri="{BB962C8B-B14F-4D97-AF65-F5344CB8AC3E}">
        <p14:creationId xmlns:p14="http://schemas.microsoft.com/office/powerpoint/2010/main" val="3790349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2BD5EA8-0805-964A-9C69-6DB7CEAADE60}"/>
              </a:ext>
            </a:extLst>
          </p:cNvPr>
          <p:cNvPicPr>
            <a:picLocks noChangeAspect="1"/>
          </p:cNvPicPr>
          <p:nvPr/>
        </p:nvPicPr>
        <p:blipFill>
          <a:blip r:embed="rId2"/>
          <a:srcRect/>
          <a:stretch/>
        </p:blipFill>
        <p:spPr>
          <a:xfrm>
            <a:off x="3363" y="1"/>
            <a:ext cx="9137275" cy="5143499"/>
          </a:xfrm>
          <a:prstGeom prst="rect">
            <a:avLst/>
          </a:prstGeom>
        </p:spPr>
      </p:pic>
    </p:spTree>
    <p:extLst>
      <p:ext uri="{BB962C8B-B14F-4D97-AF65-F5344CB8AC3E}">
        <p14:creationId xmlns:p14="http://schemas.microsoft.com/office/powerpoint/2010/main" val="1222398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34FA268-4E79-1D4B-9D30-B4905CD71675}"/>
              </a:ext>
            </a:extLst>
          </p:cNvPr>
          <p:cNvPicPr>
            <a:picLocks noChangeAspect="1"/>
          </p:cNvPicPr>
          <p:nvPr/>
        </p:nvPicPr>
        <p:blipFill>
          <a:blip r:embed="rId2"/>
          <a:srcRect/>
          <a:stretch/>
        </p:blipFill>
        <p:spPr>
          <a:xfrm>
            <a:off x="3362" y="1"/>
            <a:ext cx="9137276" cy="5143499"/>
          </a:xfrm>
          <a:prstGeom prst="rect">
            <a:avLst/>
          </a:prstGeom>
        </p:spPr>
      </p:pic>
    </p:spTree>
    <p:extLst>
      <p:ext uri="{BB962C8B-B14F-4D97-AF65-F5344CB8AC3E}">
        <p14:creationId xmlns:p14="http://schemas.microsoft.com/office/powerpoint/2010/main" val="4147205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4448C53-A6B0-A24E-B819-046CCE1487CD}"/>
              </a:ext>
            </a:extLst>
          </p:cNvPr>
          <p:cNvPicPr>
            <a:picLocks noChangeAspect="1"/>
          </p:cNvPicPr>
          <p:nvPr/>
        </p:nvPicPr>
        <p:blipFill>
          <a:blip r:embed="rId2"/>
          <a:srcRect/>
          <a:stretch/>
        </p:blipFill>
        <p:spPr>
          <a:xfrm>
            <a:off x="3363" y="1"/>
            <a:ext cx="9137275" cy="5143499"/>
          </a:xfrm>
          <a:prstGeom prst="rect">
            <a:avLst/>
          </a:prstGeom>
        </p:spPr>
      </p:pic>
    </p:spTree>
    <p:extLst>
      <p:ext uri="{BB962C8B-B14F-4D97-AF65-F5344CB8AC3E}">
        <p14:creationId xmlns:p14="http://schemas.microsoft.com/office/powerpoint/2010/main" val="2132210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547813" y="108187"/>
            <a:ext cx="6000750" cy="912019"/>
          </a:xfrm>
        </p:spPr>
        <p:txBody>
          <a:bodyPr/>
          <a:lstStyle/>
          <a:p>
            <a:pPr algn="ctr"/>
            <a:r>
              <a:rPr lang="fr-FR" altLang="fr-FR" sz="2800" dirty="0"/>
              <a:t>Quel type de voie centrale ?</a:t>
            </a:r>
            <a:endParaRPr lang="fr-FR" altLang="fr-FR" sz="2000" i="1" dirty="0"/>
          </a:p>
        </p:txBody>
      </p:sp>
      <p:pic>
        <p:nvPicPr>
          <p:cNvPr id="97285" name="Picture 4" descr="HPIM07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194" y="922968"/>
            <a:ext cx="3456385" cy="1980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6" name="Picture 14" descr="HPIM07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4143" y="924481"/>
            <a:ext cx="2888456" cy="216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2063" descr="Hr"/>
          <p:cNvPicPr>
            <a:picLocks noChangeAspect="1" noChangeArrowheads="1"/>
          </p:cNvPicPr>
          <p:nvPr/>
        </p:nvPicPr>
        <p:blipFill rotWithShape="1">
          <a:blip r:embed="rId5">
            <a:extLst>
              <a:ext uri="{28A0092B-C50C-407E-A947-70E740481C1C}">
                <a14:useLocalDpi xmlns:a14="http://schemas.microsoft.com/office/drawing/2010/main" val="0"/>
              </a:ext>
            </a:extLst>
          </a:blip>
          <a:srcRect l="9467" t="1781" r="9854" b="3861"/>
          <a:stretch/>
        </p:blipFill>
        <p:spPr bwMode="auto">
          <a:xfrm>
            <a:off x="1285180" y="3261733"/>
            <a:ext cx="1773045" cy="1672683"/>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pic>
        <p:nvPicPr>
          <p:cNvPr id="12" name="Picture 4" descr="https://heatherwritesablog.files.wordpress.com/2009/07/p1010933.jpg"/>
          <p:cNvPicPr>
            <a:picLocks noChangeAspect="1" noChangeArrowheads="1"/>
          </p:cNvPicPr>
          <p:nvPr/>
        </p:nvPicPr>
        <p:blipFill rotWithShape="1">
          <a:blip r:embed="rId6">
            <a:extLst>
              <a:ext uri="{28A0092B-C50C-407E-A947-70E740481C1C}">
                <a14:useLocalDpi xmlns:a14="http://schemas.microsoft.com/office/drawing/2010/main" val="0"/>
              </a:ext>
            </a:extLst>
          </a:blip>
          <a:srcRect l="2893" t="18213" r="6687" b="10686"/>
          <a:stretch/>
        </p:blipFill>
        <p:spPr bwMode="auto">
          <a:xfrm>
            <a:off x="5308674" y="3261732"/>
            <a:ext cx="2374513" cy="16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7"/>
          <p:cNvGrpSpPr>
            <a:grpSpLocks/>
          </p:cNvGrpSpPr>
          <p:nvPr/>
        </p:nvGrpSpPr>
        <p:grpSpPr bwMode="auto">
          <a:xfrm>
            <a:off x="3074951" y="3261748"/>
            <a:ext cx="3086634" cy="1672667"/>
            <a:chOff x="1514" y="1964"/>
            <a:chExt cx="2790" cy="1722"/>
          </a:xfrm>
        </p:grpSpPr>
        <p:pic>
          <p:nvPicPr>
            <p:cNvPr id="14" name="Picture 2052"/>
            <p:cNvPicPr>
              <a:picLocks noChangeAspect="1" noChangeArrowheads="1"/>
            </p:cNvPicPr>
            <p:nvPr/>
          </p:nvPicPr>
          <p:blipFill rotWithShape="1">
            <a:blip r:embed="rId7">
              <a:extLst>
                <a:ext uri="{28A0092B-C50C-407E-A947-70E740481C1C}">
                  <a14:useLocalDpi xmlns:a14="http://schemas.microsoft.com/office/drawing/2010/main" val="0"/>
                </a:ext>
              </a:extLst>
            </a:blip>
            <a:srcRect r="24156"/>
            <a:stretch/>
          </p:blipFill>
          <p:spPr bwMode="auto">
            <a:xfrm>
              <a:off x="1514" y="1964"/>
              <a:ext cx="1588" cy="1722"/>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sp>
          <p:nvSpPr>
            <p:cNvPr id="15" name="Rectangle 2066"/>
            <p:cNvSpPr>
              <a:spLocks noChangeArrowheads="1"/>
            </p:cNvSpPr>
            <p:nvPr/>
          </p:nvSpPr>
          <p:spPr bwMode="auto">
            <a:xfrm>
              <a:off x="3848" y="2464"/>
              <a:ext cx="456" cy="88"/>
            </a:xfrm>
            <a:prstGeom prst="rect">
              <a:avLst/>
            </a:prstGeom>
            <a:solidFill>
              <a:schemeClr val="tx1"/>
            </a:solidFill>
            <a:ln w="9525">
              <a:no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GB" altLang="fr-FR" sz="1800">
                <a:latin typeface="Times" pitchFamily="18" charset="0"/>
                <a:cs typeface="Arial" charset="0"/>
              </a:endParaRPr>
            </a:p>
          </p:txBody>
        </p:sp>
      </p:grpSp>
      <p:sp>
        <p:nvSpPr>
          <p:cNvPr id="2" name="ZoneTexte 1"/>
          <p:cNvSpPr txBox="1"/>
          <p:nvPr/>
        </p:nvSpPr>
        <p:spPr>
          <a:xfrm>
            <a:off x="2029520" y="2634476"/>
            <a:ext cx="2132671" cy="646331"/>
          </a:xfrm>
          <a:prstGeom prst="rect">
            <a:avLst/>
          </a:prstGeom>
          <a:noFill/>
        </p:spPr>
        <p:txBody>
          <a:bodyPr wrap="square" rtlCol="0">
            <a:spAutoFit/>
          </a:bodyPr>
          <a:lstStyle/>
          <a:p>
            <a:r>
              <a:rPr lang="fr-FR"/>
              <a:t>Chambre implantable</a:t>
            </a:r>
          </a:p>
        </p:txBody>
      </p:sp>
      <p:sp>
        <p:nvSpPr>
          <p:cNvPr id="16" name="ZoneTexte 15"/>
          <p:cNvSpPr txBox="1"/>
          <p:nvPr/>
        </p:nvSpPr>
        <p:spPr>
          <a:xfrm>
            <a:off x="1207124" y="4672358"/>
            <a:ext cx="2132671" cy="307777"/>
          </a:xfrm>
          <a:prstGeom prst="rect">
            <a:avLst/>
          </a:prstGeom>
          <a:noFill/>
        </p:spPr>
        <p:txBody>
          <a:bodyPr wrap="square" rtlCol="0">
            <a:spAutoFit/>
          </a:bodyPr>
          <a:lstStyle/>
          <a:p>
            <a:r>
              <a:rPr lang="fr-FR" sz="1400" dirty="0"/>
              <a:t>Fistule </a:t>
            </a:r>
            <a:r>
              <a:rPr lang="fr-FR" sz="1400" dirty="0" err="1"/>
              <a:t>artério-veineuse</a:t>
            </a:r>
            <a:endParaRPr lang="fr-FR" sz="1400" dirty="0"/>
          </a:p>
        </p:txBody>
      </p:sp>
      <p:sp>
        <p:nvSpPr>
          <p:cNvPr id="17" name="ZoneTexte 16"/>
          <p:cNvSpPr txBox="1"/>
          <p:nvPr/>
        </p:nvSpPr>
        <p:spPr>
          <a:xfrm>
            <a:off x="5489185" y="933917"/>
            <a:ext cx="2132671" cy="646331"/>
          </a:xfrm>
          <a:prstGeom prst="rect">
            <a:avLst/>
          </a:prstGeom>
          <a:noFill/>
        </p:spPr>
        <p:txBody>
          <a:bodyPr wrap="square" rtlCol="0">
            <a:spAutoFit/>
          </a:bodyPr>
          <a:lstStyle/>
          <a:p>
            <a:r>
              <a:rPr lang="fr-FR" dirty="0"/>
              <a:t>Cathéter veineux central</a:t>
            </a:r>
          </a:p>
        </p:txBody>
      </p:sp>
      <p:sp>
        <p:nvSpPr>
          <p:cNvPr id="18" name="ZoneTexte 17"/>
          <p:cNvSpPr txBox="1"/>
          <p:nvPr/>
        </p:nvSpPr>
        <p:spPr>
          <a:xfrm>
            <a:off x="5319128" y="4661209"/>
            <a:ext cx="2132671" cy="369332"/>
          </a:xfrm>
          <a:prstGeom prst="rect">
            <a:avLst/>
          </a:prstGeom>
          <a:noFill/>
        </p:spPr>
        <p:txBody>
          <a:bodyPr wrap="square" rtlCol="0">
            <a:spAutoFit/>
          </a:bodyPr>
          <a:lstStyle/>
          <a:p>
            <a:r>
              <a:rPr lang="fr-FR" dirty="0"/>
              <a:t>PICC-line</a:t>
            </a:r>
          </a:p>
        </p:txBody>
      </p:sp>
    </p:spTree>
    <p:extLst>
      <p:ext uri="{BB962C8B-B14F-4D97-AF65-F5344CB8AC3E}">
        <p14:creationId xmlns:p14="http://schemas.microsoft.com/office/powerpoint/2010/main" val="3774685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7285"/>
                                        </p:tgtEl>
                                        <p:attrNameLst>
                                          <p:attrName>style.visibility</p:attrName>
                                        </p:attrNameLst>
                                      </p:cBhvr>
                                      <p:to>
                                        <p:strVal val="visible"/>
                                      </p:to>
                                    </p:set>
                                    <p:animEffect transition="in" filter="checkerboard(across)">
                                      <p:cBhvr>
                                        <p:cTn id="7" dur="500"/>
                                        <p:tgtEl>
                                          <p:spTgt spid="972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97286"/>
                                        </p:tgtEl>
                                        <p:attrNameLst>
                                          <p:attrName>style.visibility</p:attrName>
                                        </p:attrNameLst>
                                      </p:cBhvr>
                                      <p:to>
                                        <p:strVal val="visible"/>
                                      </p:to>
                                    </p:set>
                                    <p:animEffect transition="in" filter="checkerboard(across)">
                                      <p:cBhvr>
                                        <p:cTn id="12" dur="500"/>
                                        <p:tgtEl>
                                          <p:spTgt spid="972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xit" presetSubtype="10" fill="hold" nodeType="clickEffect">
                                  <p:stCondLst>
                                    <p:cond delay="0"/>
                                  </p:stCondLst>
                                  <p:childTnLst>
                                    <p:animEffect transition="out" filter="checkerboard(across)">
                                      <p:cBhvr>
                                        <p:cTn id="16" dur="500"/>
                                        <p:tgtEl>
                                          <p:spTgt spid="97285"/>
                                        </p:tgtEl>
                                      </p:cBhvr>
                                    </p:animEffect>
                                    <p:set>
                                      <p:cBhvr>
                                        <p:cTn id="17" dur="1" fill="hold">
                                          <p:stCondLst>
                                            <p:cond delay="499"/>
                                          </p:stCondLst>
                                        </p:cTn>
                                        <p:tgtEl>
                                          <p:spTgt spid="97285"/>
                                        </p:tgtEl>
                                        <p:attrNameLst>
                                          <p:attrName>style.visibility</p:attrName>
                                        </p:attrNameLst>
                                      </p:cBhvr>
                                      <p:to>
                                        <p:strVal val="hidden"/>
                                      </p:to>
                                    </p:set>
                                  </p:childTnLst>
                                </p:cTn>
                              </p:par>
                              <p:par>
                                <p:cTn id="18" presetID="5" presetClass="exit" presetSubtype="10" fill="hold" nodeType="withEffect">
                                  <p:stCondLst>
                                    <p:cond delay="0"/>
                                  </p:stCondLst>
                                  <p:childTnLst>
                                    <p:animEffect transition="out" filter="checkerboard(across)">
                                      <p:cBhvr>
                                        <p:cTn id="19" dur="500"/>
                                        <p:tgtEl>
                                          <p:spTgt spid="97286"/>
                                        </p:tgtEl>
                                      </p:cBhvr>
                                    </p:animEffect>
                                    <p:set>
                                      <p:cBhvr>
                                        <p:cTn id="20" dur="1" fill="hold">
                                          <p:stCondLst>
                                            <p:cond delay="499"/>
                                          </p:stCondLst>
                                        </p:cTn>
                                        <p:tgtEl>
                                          <p:spTgt spid="972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Nutrition parentérale</a:t>
            </a:r>
          </a:p>
        </p:txBody>
      </p:sp>
      <p:sp>
        <p:nvSpPr>
          <p:cNvPr id="4" name="Espace réservé du texte 3"/>
          <p:cNvSpPr>
            <a:spLocks noGrp="1"/>
          </p:cNvSpPr>
          <p:nvPr>
            <p:ph type="body" idx="1"/>
          </p:nvPr>
        </p:nvSpPr>
        <p:spPr/>
        <p:style>
          <a:lnRef idx="1">
            <a:schemeClr val="accent1"/>
          </a:lnRef>
          <a:fillRef idx="3">
            <a:schemeClr val="accent1"/>
          </a:fillRef>
          <a:effectRef idx="2">
            <a:schemeClr val="accent1"/>
          </a:effectRef>
          <a:fontRef idx="minor">
            <a:schemeClr val="lt1"/>
          </a:fontRef>
        </p:style>
        <p:txBody>
          <a:bodyPr anchor="ctr">
            <a:normAutofit/>
          </a:bodyPr>
          <a:lstStyle/>
          <a:p>
            <a:pPr algn="ctr"/>
            <a:r>
              <a:rPr lang="fr-FR" sz="1500" dirty="0"/>
              <a:t>POCHES INDUSTRIELLES</a:t>
            </a:r>
          </a:p>
        </p:txBody>
      </p:sp>
      <p:sp>
        <p:nvSpPr>
          <p:cNvPr id="5" name="Espace réservé du contenu 4"/>
          <p:cNvSpPr>
            <a:spLocks noGrp="1"/>
          </p:cNvSpPr>
          <p:nvPr>
            <p:ph sz="half" idx="2"/>
          </p:nvPr>
        </p:nvSpPr>
        <p:spPr/>
        <p:txBody>
          <a:bodyPr>
            <a:normAutofit/>
          </a:bodyPr>
          <a:lstStyle/>
          <a:p>
            <a:r>
              <a:rPr lang="fr-FR" sz="1350" dirty="0"/>
              <a:t>Avec ou sans électrolytes </a:t>
            </a:r>
          </a:p>
          <a:p>
            <a:r>
              <a:rPr lang="fr-FR" sz="1350" dirty="0"/>
              <a:t>Sans oligo-éléments ni vitamines</a:t>
            </a:r>
          </a:p>
          <a:p>
            <a:r>
              <a:rPr lang="fr-FR" sz="1350" dirty="0"/>
              <a:t>Nécessité de supplémenter en vitamines et oligo-éléments</a:t>
            </a:r>
          </a:p>
        </p:txBody>
      </p:sp>
      <p:sp>
        <p:nvSpPr>
          <p:cNvPr id="6" name="Espace réservé du texte 5"/>
          <p:cNvSpPr>
            <a:spLocks noGrp="1"/>
          </p:cNvSpPr>
          <p:nvPr>
            <p:ph type="body" sz="quarter" idx="3"/>
          </p:nvPr>
        </p:nvSpPr>
        <p:spPr/>
        <p:style>
          <a:lnRef idx="1">
            <a:schemeClr val="accent4"/>
          </a:lnRef>
          <a:fillRef idx="3">
            <a:schemeClr val="accent4"/>
          </a:fillRef>
          <a:effectRef idx="2">
            <a:schemeClr val="accent4"/>
          </a:effectRef>
          <a:fontRef idx="minor">
            <a:schemeClr val="lt1"/>
          </a:fontRef>
        </p:style>
        <p:txBody>
          <a:bodyPr anchor="ctr">
            <a:normAutofit/>
          </a:bodyPr>
          <a:lstStyle/>
          <a:p>
            <a:pPr algn="ctr"/>
            <a:r>
              <a:rPr lang="fr-FR" sz="1500" dirty="0"/>
              <a:t>POCHES à FACON HOSPITALIERE</a:t>
            </a:r>
          </a:p>
        </p:txBody>
      </p:sp>
      <p:sp>
        <p:nvSpPr>
          <p:cNvPr id="7" name="Espace réservé du contenu 6"/>
          <p:cNvSpPr>
            <a:spLocks noGrp="1"/>
          </p:cNvSpPr>
          <p:nvPr>
            <p:ph sz="quarter" idx="4"/>
          </p:nvPr>
        </p:nvSpPr>
        <p:spPr/>
        <p:txBody>
          <a:bodyPr>
            <a:normAutofit/>
          </a:bodyPr>
          <a:lstStyle/>
          <a:p>
            <a:r>
              <a:rPr lang="fr-FR" sz="1350" dirty="0"/>
              <a:t>Composition prête à l’emploi selon la formule prescrite par le médecin</a:t>
            </a:r>
          </a:p>
          <a:p>
            <a:r>
              <a:rPr lang="fr-FR" sz="1350" dirty="0"/>
              <a:t>Néonatologie et Centre de Nutrition Agrée à Domicile : besoins trop spécifiques pour être couverts par les poches industrielles</a:t>
            </a:r>
          </a:p>
          <a:p>
            <a:r>
              <a:rPr lang="fr-FR" sz="1350" dirty="0"/>
              <a:t>Complète avec les vitamines et oligo-éléments</a:t>
            </a:r>
          </a:p>
        </p:txBody>
      </p:sp>
      <p:sp>
        <p:nvSpPr>
          <p:cNvPr id="8" name="Rectangle à coins arrondis 7"/>
          <p:cNvSpPr/>
          <p:nvPr/>
        </p:nvSpPr>
        <p:spPr>
          <a:xfrm>
            <a:off x="2843808" y="4461960"/>
            <a:ext cx="3456384" cy="48605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400" dirty="0"/>
              <a:t>Binaire : Glucides et acides aminés</a:t>
            </a:r>
          </a:p>
          <a:p>
            <a:pPr algn="ctr"/>
            <a:r>
              <a:rPr lang="fr-FR" sz="1400" dirty="0"/>
              <a:t>Ternaire : Glucides, acides aminés et lipides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3898" y="2625756"/>
            <a:ext cx="840222" cy="1566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8038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987574"/>
            <a:ext cx="7886700" cy="3262312"/>
          </a:xfrm>
        </p:spPr>
        <p:txBody>
          <a:bodyPr/>
          <a:lstStyle/>
          <a:p>
            <a:pPr marL="0" indent="0" fontAlgn="auto">
              <a:spcBef>
                <a:spcPts val="0"/>
              </a:spcBef>
              <a:spcAft>
                <a:spcPts val="0"/>
              </a:spcAft>
              <a:buClrTx/>
              <a:buNone/>
            </a:pPr>
            <a:r>
              <a:rPr lang="fr-FR" b="1" dirty="0">
                <a:solidFill>
                  <a:schemeClr val="accent4"/>
                </a:solidFill>
              </a:rPr>
              <a:t>Evaluation des besoins nutritionnels</a:t>
            </a:r>
            <a:endParaRPr lang="fr-FR" altLang="ja-JP" b="1" dirty="0">
              <a:solidFill>
                <a:schemeClr val="accent4"/>
              </a:solidFill>
            </a:endParaRPr>
          </a:p>
          <a:p>
            <a:pPr marL="0" indent="0" fontAlgn="auto">
              <a:spcBef>
                <a:spcPts val="0"/>
              </a:spcBef>
              <a:spcAft>
                <a:spcPts val="0"/>
              </a:spcAft>
              <a:buClrTx/>
              <a:buNone/>
            </a:pPr>
            <a:endParaRPr lang="fr-FR" b="1" dirty="0">
              <a:solidFill>
                <a:schemeClr val="accent4"/>
              </a:solidFill>
            </a:endParaRPr>
          </a:p>
          <a:p>
            <a:pPr>
              <a:lnSpc>
                <a:spcPct val="115000"/>
              </a:lnSpc>
            </a:pPr>
            <a:r>
              <a:rPr lang="fr-FR" dirty="0">
                <a:ea typeface="ＭＳ Ｐゴシック"/>
                <a:cs typeface="ＭＳ Ｐゴシック"/>
              </a:rPr>
              <a:t>Energétique</a:t>
            </a:r>
          </a:p>
          <a:p>
            <a:pPr>
              <a:lnSpc>
                <a:spcPct val="115000"/>
              </a:lnSpc>
            </a:pPr>
            <a:r>
              <a:rPr lang="fr-FR" dirty="0">
                <a:ea typeface="ＭＳ Ｐゴシック"/>
                <a:cs typeface="ＭＳ Ｐゴシック"/>
              </a:rPr>
              <a:t>Azoté</a:t>
            </a:r>
          </a:p>
          <a:p>
            <a:pPr>
              <a:lnSpc>
                <a:spcPct val="115000"/>
              </a:lnSpc>
            </a:pPr>
            <a:r>
              <a:rPr lang="fr-FR" dirty="0">
                <a:ea typeface="ＭＳ Ｐゴシック"/>
                <a:cs typeface="ＭＳ Ｐゴシック"/>
              </a:rPr>
              <a:t>Hydro-électrolytique</a:t>
            </a:r>
          </a:p>
          <a:p>
            <a:pPr>
              <a:lnSpc>
                <a:spcPct val="115000"/>
              </a:lnSpc>
            </a:pPr>
            <a:r>
              <a:rPr lang="fr-FR" dirty="0">
                <a:ea typeface="ＭＳ Ｐゴシック"/>
                <a:cs typeface="ＭＳ Ｐゴシック"/>
              </a:rPr>
              <a:t>Oligoéléments</a:t>
            </a:r>
          </a:p>
          <a:p>
            <a:pPr>
              <a:lnSpc>
                <a:spcPct val="115000"/>
              </a:lnSpc>
            </a:pPr>
            <a:r>
              <a:rPr lang="fr-FR" dirty="0">
                <a:ea typeface="ＭＳ Ｐゴシック"/>
                <a:cs typeface="ＭＳ Ｐゴシック"/>
              </a:rPr>
              <a:t>Vitamines</a:t>
            </a:r>
          </a:p>
          <a:p>
            <a:pPr marL="0" indent="0" fontAlgn="auto">
              <a:spcBef>
                <a:spcPts val="0"/>
              </a:spcBef>
              <a:spcAft>
                <a:spcPts val="0"/>
              </a:spcAft>
              <a:buClrTx/>
              <a:buNone/>
            </a:pPr>
            <a:endParaRPr lang="fr-FR" dirty="0">
              <a:solidFill>
                <a:schemeClr val="accent4"/>
              </a:solidFill>
            </a:endParaRPr>
          </a:p>
        </p:txBody>
      </p:sp>
      <p:sp>
        <p:nvSpPr>
          <p:cNvPr id="4" name="Titre 1"/>
          <p:cNvSpPr>
            <a:spLocks noGrp="1"/>
          </p:cNvSpPr>
          <p:nvPr>
            <p:ph type="title"/>
          </p:nvPr>
        </p:nvSpPr>
        <p:spPr/>
        <p:txBody>
          <a:bodyPr/>
          <a:lstStyle/>
          <a:p>
            <a:pPr algn="ctr"/>
            <a:r>
              <a:rPr lang="fr-FR" dirty="0"/>
              <a:t>Quelle NP?</a:t>
            </a:r>
          </a:p>
        </p:txBody>
      </p:sp>
    </p:spTree>
    <p:extLst>
      <p:ext uri="{BB962C8B-B14F-4D97-AF65-F5344CB8AC3E}">
        <p14:creationId xmlns:p14="http://schemas.microsoft.com/office/powerpoint/2010/main" val="1579528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3" name="Espace réservé du contenu 3"/>
          <p:cNvSpPr>
            <a:spLocks noGrp="1"/>
          </p:cNvSpPr>
          <p:nvPr>
            <p:ph idx="1"/>
          </p:nvPr>
        </p:nvSpPr>
        <p:spPr>
          <a:xfrm>
            <a:off x="1387049" y="926594"/>
            <a:ext cx="5829300" cy="3086100"/>
          </a:xfrm>
        </p:spPr>
        <p:txBody>
          <a:bodyPr/>
          <a:lstStyle/>
          <a:p>
            <a:r>
              <a:rPr lang="es-ES_tradnl" altLang="fr-FR" dirty="0" err="1"/>
              <a:t>Patient</a:t>
            </a:r>
            <a:r>
              <a:rPr lang="es-ES_tradnl" altLang="fr-FR" dirty="0"/>
              <a:t> non </a:t>
            </a:r>
            <a:r>
              <a:rPr lang="es-ES_tradnl" altLang="fr-FR" dirty="0" err="1"/>
              <a:t>agressé</a:t>
            </a:r>
            <a:r>
              <a:rPr lang="es-ES_tradnl" altLang="fr-FR" dirty="0"/>
              <a:t> </a:t>
            </a:r>
            <a:r>
              <a:rPr lang="es-ES_tradnl" altLang="fr-FR" dirty="0" err="1"/>
              <a:t>sédentaire</a:t>
            </a:r>
            <a:endParaRPr lang="es-ES_tradnl" altLang="fr-FR" dirty="0"/>
          </a:p>
          <a:p>
            <a:pPr lvl="1"/>
            <a:r>
              <a:rPr lang="es-ES_tradnl" altLang="fr-FR" sz="1350" dirty="0" err="1"/>
              <a:t>Energie</a:t>
            </a:r>
            <a:r>
              <a:rPr lang="es-ES_tradnl" altLang="fr-FR" sz="1350" dirty="0"/>
              <a:t> : 25 à 30 kcal/kg/j</a:t>
            </a:r>
          </a:p>
          <a:p>
            <a:pPr lvl="1"/>
            <a:r>
              <a:rPr lang="es-ES_tradnl" altLang="fr-FR" sz="1350" dirty="0" err="1"/>
              <a:t>Proteines</a:t>
            </a:r>
            <a:r>
              <a:rPr lang="es-ES_tradnl" altLang="fr-FR" sz="1350" dirty="0"/>
              <a:t> : 1 à 1,2g/kg/j</a:t>
            </a:r>
          </a:p>
          <a:p>
            <a:pPr lvl="1"/>
            <a:r>
              <a:rPr lang="es-ES_tradnl" altLang="fr-FR" sz="1350" dirty="0" err="1"/>
              <a:t>Lipides</a:t>
            </a:r>
            <a:r>
              <a:rPr lang="es-ES_tradnl" altLang="fr-FR" sz="1350" dirty="0"/>
              <a:t> : 1 g/kg/j</a:t>
            </a:r>
          </a:p>
          <a:p>
            <a:pPr lvl="1"/>
            <a:r>
              <a:rPr lang="es-ES_tradnl" altLang="fr-FR" sz="1350" dirty="0" err="1"/>
              <a:t>Glucides</a:t>
            </a:r>
            <a:r>
              <a:rPr lang="es-ES_tradnl" altLang="fr-FR" sz="1350" dirty="0"/>
              <a:t> : 4 g/</a:t>
            </a:r>
            <a:r>
              <a:rPr lang="es-ES_tradnl" altLang="fr-FR" sz="1350" dirty="0" err="1"/>
              <a:t>kg.j</a:t>
            </a:r>
            <a:endParaRPr lang="es-ES_tradnl" altLang="fr-FR" sz="1350" dirty="0"/>
          </a:p>
          <a:p>
            <a:pPr lvl="1"/>
            <a:r>
              <a:rPr lang="es-ES_tradnl" altLang="fr-FR" sz="1350" dirty="0" err="1"/>
              <a:t>Adaptés</a:t>
            </a:r>
            <a:r>
              <a:rPr lang="es-ES_tradnl" altLang="fr-FR" sz="1350" dirty="0"/>
              <a:t> en </a:t>
            </a:r>
            <a:r>
              <a:rPr lang="es-ES_tradnl" altLang="fr-FR" sz="1350" dirty="0" err="1"/>
              <a:t>minéraux</a:t>
            </a:r>
            <a:r>
              <a:rPr lang="es-ES_tradnl" altLang="fr-FR" sz="1350" dirty="0"/>
              <a:t> et </a:t>
            </a:r>
            <a:r>
              <a:rPr lang="es-ES_tradnl" altLang="fr-FR" sz="1350" dirty="0" err="1"/>
              <a:t>micronutriments</a:t>
            </a:r>
            <a:endParaRPr lang="es-ES_tradnl" altLang="fr-FR" sz="1350" dirty="0"/>
          </a:p>
          <a:p>
            <a:pPr lvl="1"/>
            <a:r>
              <a:rPr lang="es-ES_tradnl" altLang="fr-FR" sz="1350" dirty="0"/>
              <a:t>Eau : 30 ml/kg</a:t>
            </a:r>
          </a:p>
          <a:p>
            <a:pPr lvl="1"/>
            <a:endParaRPr lang="es-ES_tradnl" altLang="fr-FR" sz="1350" dirty="0"/>
          </a:p>
          <a:p>
            <a:r>
              <a:rPr lang="es-ES_tradnl" altLang="fr-FR" dirty="0" err="1"/>
              <a:t>Patient</a:t>
            </a:r>
            <a:r>
              <a:rPr lang="es-ES_tradnl" altLang="fr-FR" dirty="0"/>
              <a:t> </a:t>
            </a:r>
            <a:r>
              <a:rPr lang="es-ES_tradnl" altLang="fr-FR" dirty="0" err="1"/>
              <a:t>agressé</a:t>
            </a:r>
            <a:endParaRPr lang="es-ES_tradnl" altLang="fr-FR" dirty="0"/>
          </a:p>
          <a:p>
            <a:pPr lvl="1"/>
            <a:r>
              <a:rPr lang="es-ES_tradnl" altLang="fr-FR" sz="1350" dirty="0" err="1"/>
              <a:t>Energie</a:t>
            </a:r>
            <a:r>
              <a:rPr lang="es-ES_tradnl" altLang="fr-FR" sz="1350" dirty="0"/>
              <a:t> : 30 à 40 kcal/kg/j (</a:t>
            </a:r>
            <a:r>
              <a:rPr lang="es-ES_tradnl" altLang="fr-FR" sz="1350" dirty="0" err="1"/>
              <a:t>oncologie</a:t>
            </a:r>
            <a:r>
              <a:rPr lang="es-ES_tradnl" altLang="fr-FR" sz="1350" dirty="0"/>
              <a:t> </a:t>
            </a:r>
            <a:r>
              <a:rPr lang="es-ES_tradnl" altLang="fr-FR" sz="1350" dirty="0" err="1"/>
              <a:t>médicale</a:t>
            </a:r>
            <a:r>
              <a:rPr lang="es-ES_tradnl" altLang="fr-FR" sz="1350" dirty="0"/>
              <a:t> : 30-35kcal/kg/j)</a:t>
            </a:r>
          </a:p>
          <a:p>
            <a:pPr lvl="1"/>
            <a:r>
              <a:rPr lang="es-ES_tradnl" altLang="fr-FR" sz="1350" dirty="0" err="1"/>
              <a:t>Proteines</a:t>
            </a:r>
            <a:r>
              <a:rPr lang="es-ES_tradnl" altLang="fr-FR" sz="1350" dirty="0"/>
              <a:t> : 1,2 à 1,5g/kg/j</a:t>
            </a:r>
          </a:p>
          <a:p>
            <a:pPr lvl="1"/>
            <a:endParaRPr lang="es-ES_tradnl" altLang="fr-FR" sz="1350" dirty="0"/>
          </a:p>
        </p:txBody>
      </p:sp>
      <p:sp>
        <p:nvSpPr>
          <p:cNvPr id="4" name="ZoneTexte 3">
            <a:extLst>
              <a:ext uri="{FF2B5EF4-FFF2-40B4-BE49-F238E27FC236}">
                <a16:creationId xmlns:a16="http://schemas.microsoft.com/office/drawing/2014/main" id="{10841C74-3385-4196-8462-480754FE4152}"/>
              </a:ext>
            </a:extLst>
          </p:cNvPr>
          <p:cNvSpPr txBox="1"/>
          <p:nvPr/>
        </p:nvSpPr>
        <p:spPr>
          <a:xfrm>
            <a:off x="1547664" y="123478"/>
            <a:ext cx="5829300" cy="523220"/>
          </a:xfrm>
          <a:prstGeom prst="rect">
            <a:avLst/>
          </a:prstGeom>
          <a:noFill/>
        </p:spPr>
        <p:txBody>
          <a:bodyPr wrap="square">
            <a:spAutoFit/>
          </a:bodyPr>
          <a:lstStyle/>
          <a:p>
            <a:pPr marL="0" indent="0" fontAlgn="auto">
              <a:spcBef>
                <a:spcPts val="0"/>
              </a:spcBef>
              <a:spcAft>
                <a:spcPts val="0"/>
              </a:spcAft>
              <a:buClrTx/>
              <a:buNone/>
            </a:pPr>
            <a:r>
              <a:rPr lang="fr-FR" sz="2800" b="1" dirty="0">
                <a:solidFill>
                  <a:schemeClr val="accent4"/>
                </a:solidFill>
              </a:rPr>
              <a:t>Evaluation des besoins nutritionnels</a:t>
            </a:r>
            <a:endParaRPr lang="fr-FR" altLang="ja-JP" sz="2800" b="1" dirty="0">
              <a:solidFill>
                <a:schemeClr val="accent4"/>
              </a:solidFill>
            </a:endParaRPr>
          </a:p>
        </p:txBody>
      </p:sp>
    </p:spTree>
    <p:extLst>
      <p:ext uri="{BB962C8B-B14F-4D97-AF65-F5344CB8AC3E}">
        <p14:creationId xmlns:p14="http://schemas.microsoft.com/office/powerpoint/2010/main" val="2578519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1489473" y="1200150"/>
          <a:ext cx="6168627" cy="1200150"/>
        </p:xfrm>
        <a:graphic>
          <a:graphicData uri="http://schemas.openxmlformats.org/drawingml/2006/table">
            <a:tbl>
              <a:tblPr firstRow="1" bandRow="1">
                <a:tableStyleId>{3C2FFA5D-87B4-456A-9821-1D502468CF0F}</a:tableStyleId>
              </a:tblPr>
              <a:tblGrid>
                <a:gridCol w="2056209">
                  <a:extLst>
                    <a:ext uri="{9D8B030D-6E8A-4147-A177-3AD203B41FA5}">
                      <a16:colId xmlns:a16="http://schemas.microsoft.com/office/drawing/2014/main" val="20000"/>
                    </a:ext>
                  </a:extLst>
                </a:gridCol>
                <a:gridCol w="2056209">
                  <a:extLst>
                    <a:ext uri="{9D8B030D-6E8A-4147-A177-3AD203B41FA5}">
                      <a16:colId xmlns:a16="http://schemas.microsoft.com/office/drawing/2014/main" val="20001"/>
                    </a:ext>
                  </a:extLst>
                </a:gridCol>
                <a:gridCol w="2056209">
                  <a:extLst>
                    <a:ext uri="{9D8B030D-6E8A-4147-A177-3AD203B41FA5}">
                      <a16:colId xmlns:a16="http://schemas.microsoft.com/office/drawing/2014/main" val="20002"/>
                    </a:ext>
                  </a:extLst>
                </a:gridCol>
              </a:tblGrid>
              <a:tr h="400050">
                <a:tc>
                  <a:txBody>
                    <a:bodyPr/>
                    <a:lstStyle/>
                    <a:p>
                      <a:pPr algn="ctr"/>
                      <a:r>
                        <a:rPr lang="fr-FR" sz="1400" i="1" dirty="0">
                          <a:latin typeface="Century Gothic" charset="0"/>
                          <a:ea typeface="Century Gothic" charset="0"/>
                          <a:cs typeface="Century Gothic" charset="0"/>
                        </a:rPr>
                        <a:t>Chez l’adulte</a:t>
                      </a:r>
                    </a:p>
                  </a:txBody>
                  <a:tcPr marL="68580" marR="68580" marT="34290" marB="34290"/>
                </a:tc>
                <a:tc>
                  <a:txBody>
                    <a:bodyPr/>
                    <a:lstStyle/>
                    <a:p>
                      <a:pPr algn="ctr"/>
                      <a:r>
                        <a:rPr lang="fr-FR" sz="1400" dirty="0">
                          <a:solidFill>
                            <a:schemeClr val="accent4"/>
                          </a:solidFill>
                          <a:latin typeface="Century Gothic" charset="0"/>
                          <a:ea typeface="Century Gothic" charset="0"/>
                          <a:cs typeface="Century Gothic" charset="0"/>
                        </a:rPr>
                        <a:t>Lipides</a:t>
                      </a:r>
                    </a:p>
                  </a:txBody>
                  <a:tcPr marL="68580" marR="68580" marT="34290" marB="34290"/>
                </a:tc>
                <a:tc>
                  <a:txBody>
                    <a:bodyPr/>
                    <a:lstStyle/>
                    <a:p>
                      <a:pPr algn="ctr"/>
                      <a:r>
                        <a:rPr lang="fr-FR" sz="1400" dirty="0">
                          <a:solidFill>
                            <a:schemeClr val="accent4"/>
                          </a:solidFill>
                          <a:latin typeface="Century Gothic" charset="0"/>
                          <a:ea typeface="Century Gothic" charset="0"/>
                          <a:cs typeface="Century Gothic" charset="0"/>
                        </a:rPr>
                        <a:t>Glucose</a:t>
                      </a:r>
                    </a:p>
                  </a:txBody>
                  <a:tcPr marL="68580" marR="68580" marT="34290" marB="34290"/>
                </a:tc>
                <a:extLst>
                  <a:ext uri="{0D108BD9-81ED-4DB2-BD59-A6C34878D82A}">
                    <a16:rowId xmlns:a16="http://schemas.microsoft.com/office/drawing/2014/main" val="10000"/>
                  </a:ext>
                </a:extLst>
              </a:tr>
              <a:tr h="400050">
                <a:tc>
                  <a:txBody>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fr-FR" sz="1400" dirty="0">
                          <a:latin typeface="Century Gothic" charset="0"/>
                          <a:ea typeface="Century Gothic" charset="0"/>
                          <a:cs typeface="Century Gothic" charset="0"/>
                        </a:rPr>
                        <a:t>Apports énergétiques</a:t>
                      </a:r>
                    </a:p>
                  </a:txBody>
                  <a:tcPr marL="68580" marR="68580" marT="34290" marB="34290"/>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fr-FR" sz="1400" b="0" i="0" u="none" strike="noStrike" cap="none" normalizeH="0" baseline="0" dirty="0">
                          <a:ln>
                            <a:noFill/>
                          </a:ln>
                          <a:solidFill>
                            <a:schemeClr val="tx1"/>
                          </a:solidFill>
                          <a:effectLst/>
                          <a:latin typeface="Century Gothic" charset="0"/>
                          <a:ea typeface="Century Gothic" charset="0"/>
                          <a:cs typeface="Century Gothic" charset="0"/>
                        </a:rPr>
                        <a:t>1-2 g/kg/j</a:t>
                      </a:r>
                    </a:p>
                  </a:txBody>
                  <a:tcPr marL="68580" marR="68580" marT="34290" marB="34290"/>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fr-FR" sz="1400" b="0" i="0" u="none" strike="noStrike" cap="none" normalizeH="0" baseline="0" dirty="0">
                          <a:ln>
                            <a:noFill/>
                          </a:ln>
                          <a:solidFill>
                            <a:schemeClr val="tx1"/>
                          </a:solidFill>
                          <a:effectLst/>
                          <a:latin typeface="Century Gothic" charset="0"/>
                          <a:ea typeface="Century Gothic" charset="0"/>
                          <a:cs typeface="Century Gothic" charset="0"/>
                        </a:rPr>
                        <a:t>4-5 g/kg/j</a:t>
                      </a:r>
                    </a:p>
                  </a:txBody>
                  <a:tcPr marL="68580" marR="68580" marT="34290" marB="34290"/>
                </a:tc>
                <a:extLst>
                  <a:ext uri="{0D108BD9-81ED-4DB2-BD59-A6C34878D82A}">
                    <a16:rowId xmlns:a16="http://schemas.microsoft.com/office/drawing/2014/main" val="10001"/>
                  </a:ext>
                </a:extLst>
              </a:tr>
              <a:tr h="400050">
                <a:tc>
                  <a:txBody>
                    <a:bodyPr/>
                    <a:lstStyle/>
                    <a:p>
                      <a:pPr algn="ctr"/>
                      <a:r>
                        <a:rPr lang="fr-FR" sz="1400" dirty="0">
                          <a:latin typeface="Century Gothic" charset="0"/>
                          <a:ea typeface="Century Gothic" charset="0"/>
                          <a:cs typeface="Century Gothic" charset="0"/>
                        </a:rPr>
                        <a:t>Débits maximum</a:t>
                      </a:r>
                    </a:p>
                  </a:txBody>
                  <a:tcPr marL="68580" marR="68580" marT="34290" marB="34290"/>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fr-FR" sz="1400" b="0" i="0" u="none" strike="noStrike" cap="none" normalizeH="0" baseline="0" dirty="0">
                          <a:ln>
                            <a:noFill/>
                          </a:ln>
                          <a:solidFill>
                            <a:schemeClr val="tx1"/>
                          </a:solidFill>
                          <a:effectLst/>
                          <a:latin typeface="Century Gothic" charset="0"/>
                          <a:ea typeface="Century Gothic" charset="0"/>
                          <a:cs typeface="Century Gothic" charset="0"/>
                        </a:rPr>
                        <a:t>≤ 150-200</a:t>
                      </a:r>
                      <a:r>
                        <a:rPr kumimoji="0" lang="fr-FR" sz="1400" b="0" i="0" u="none" strike="noStrike" cap="none" normalizeH="0" baseline="0" dirty="0">
                          <a:ln>
                            <a:noFill/>
                          </a:ln>
                          <a:solidFill>
                            <a:schemeClr val="dk1"/>
                          </a:solidFill>
                          <a:effectLst/>
                          <a:latin typeface="Century Gothic" charset="0"/>
                          <a:ea typeface="Century Gothic" charset="0"/>
                          <a:cs typeface="Century Gothic" charset="0"/>
                        </a:rPr>
                        <a:t> mg/kg/h</a:t>
                      </a:r>
                      <a:endParaRPr kumimoji="0" lang="fr-FR" sz="1400" b="0" i="0" u="none" strike="noStrike" cap="none" normalizeH="0" baseline="0" dirty="0">
                        <a:ln>
                          <a:noFill/>
                        </a:ln>
                        <a:solidFill>
                          <a:schemeClr val="tx1"/>
                        </a:solidFill>
                        <a:effectLst/>
                        <a:latin typeface="Century Gothic" charset="0"/>
                        <a:ea typeface="Century Gothic" charset="0"/>
                        <a:cs typeface="Century Gothic" charset="0"/>
                      </a:endParaRPr>
                    </a:p>
                  </a:txBody>
                  <a:tcPr marL="68580" marR="68580" marT="34290" marB="34290"/>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fr-FR" sz="1400" b="0" i="0" u="none" strike="noStrike" cap="none" normalizeH="0" baseline="0" dirty="0">
                          <a:ln>
                            <a:noFill/>
                          </a:ln>
                          <a:solidFill>
                            <a:schemeClr val="tx1"/>
                          </a:solidFill>
                          <a:effectLst/>
                          <a:latin typeface="Century Gothic" charset="0"/>
                          <a:ea typeface="Century Gothic" charset="0"/>
                          <a:cs typeface="Century Gothic" charset="0"/>
                        </a:rPr>
                        <a:t>0,3 à 0,5</a:t>
                      </a:r>
                      <a:r>
                        <a:rPr kumimoji="0" lang="fr-FR" sz="1400" b="0" i="0" u="none" strike="noStrike" cap="none" normalizeH="0" baseline="0" dirty="0">
                          <a:ln>
                            <a:noFill/>
                          </a:ln>
                          <a:solidFill>
                            <a:schemeClr val="dk1"/>
                          </a:solidFill>
                          <a:effectLst/>
                          <a:latin typeface="Century Gothic" charset="0"/>
                          <a:ea typeface="Century Gothic" charset="0"/>
                          <a:cs typeface="Century Gothic" charset="0"/>
                        </a:rPr>
                        <a:t> g/kg/h</a:t>
                      </a:r>
                      <a:endParaRPr kumimoji="0" lang="fr-FR" sz="1400" b="1" i="0" u="none" strike="noStrike" cap="none" normalizeH="0" baseline="0" dirty="0">
                        <a:ln>
                          <a:noFill/>
                        </a:ln>
                        <a:solidFill>
                          <a:srgbClr val="CE008E"/>
                        </a:solidFill>
                        <a:effectLst/>
                        <a:latin typeface="Century Gothic" charset="0"/>
                        <a:ea typeface="Century Gothic" charset="0"/>
                        <a:cs typeface="Century Gothic" charset="0"/>
                      </a:endParaRPr>
                    </a:p>
                  </a:txBody>
                  <a:tcPr marL="68580" marR="68580" marT="34290" marB="34290"/>
                </a:tc>
                <a:extLst>
                  <a:ext uri="{0D108BD9-81ED-4DB2-BD59-A6C34878D82A}">
                    <a16:rowId xmlns:a16="http://schemas.microsoft.com/office/drawing/2014/main" val="10002"/>
                  </a:ext>
                </a:extLst>
              </a:tr>
            </a:tbl>
          </a:graphicData>
        </a:graphic>
      </p:graphicFrame>
      <p:sp>
        <p:nvSpPr>
          <p:cNvPr id="5" name="ZoneTexte 4"/>
          <p:cNvSpPr txBox="1"/>
          <p:nvPr/>
        </p:nvSpPr>
        <p:spPr>
          <a:xfrm>
            <a:off x="1497387" y="2499742"/>
            <a:ext cx="6163865" cy="2173095"/>
          </a:xfrm>
          <a:prstGeom prst="rect">
            <a:avLst/>
          </a:prstGeom>
          <a:noFill/>
        </p:spPr>
        <p:txBody>
          <a:bodyPr wrap="square" rtlCol="0">
            <a:spAutoFit/>
          </a:bodyPr>
          <a:lstStyle/>
          <a:p>
            <a:pPr>
              <a:lnSpc>
                <a:spcPct val="150000"/>
              </a:lnSpc>
            </a:pPr>
            <a:r>
              <a:rPr lang="fr-FR" sz="1600" b="1" dirty="0">
                <a:solidFill>
                  <a:schemeClr val="accent4"/>
                </a:solidFill>
                <a:latin typeface="Century Gothic" charset="0"/>
                <a:ea typeface="Century Gothic" charset="0"/>
                <a:cs typeface="Century Gothic" charset="0"/>
              </a:rPr>
              <a:t>Modalités de perfusion: </a:t>
            </a:r>
          </a:p>
          <a:p>
            <a:pPr marL="214313" indent="-214313">
              <a:lnSpc>
                <a:spcPct val="150000"/>
              </a:lnSpc>
              <a:buFontTx/>
              <a:buChar char="-"/>
            </a:pPr>
            <a:r>
              <a:rPr lang="fr-FR" sz="1600" dirty="0">
                <a:latin typeface="Century Gothic" charset="0"/>
                <a:ea typeface="Century Gothic" charset="0"/>
                <a:cs typeface="Century Gothic" charset="0"/>
              </a:rPr>
              <a:t>Perfusion cyclique nocturne quand possible (domicile)</a:t>
            </a:r>
          </a:p>
          <a:p>
            <a:pPr marL="214313" indent="-214313">
              <a:lnSpc>
                <a:spcPct val="150000"/>
              </a:lnSpc>
              <a:buFontTx/>
              <a:buChar char="-"/>
            </a:pPr>
            <a:r>
              <a:rPr lang="fr-FR" sz="1600" dirty="0">
                <a:latin typeface="Century Gothic" charset="0"/>
                <a:ea typeface="Century Gothic" charset="0"/>
                <a:cs typeface="Century Gothic" charset="0"/>
              </a:rPr>
              <a:t>Début et fin avec des paliers (pompe ++++):</a:t>
            </a:r>
          </a:p>
          <a:p>
            <a:pPr lvl="1">
              <a:lnSpc>
                <a:spcPct val="130000"/>
              </a:lnSpc>
              <a:buFontTx/>
              <a:buChar char="•"/>
            </a:pPr>
            <a:r>
              <a:rPr lang="fr-FR" sz="1600" dirty="0"/>
              <a:t> </a:t>
            </a:r>
            <a:r>
              <a:rPr lang="fr-FR" sz="1600" dirty="0">
                <a:latin typeface="Century Gothic" charset="0"/>
                <a:ea typeface="Century Gothic" charset="0"/>
                <a:cs typeface="Century Gothic" charset="0"/>
              </a:rPr>
              <a:t>Prévention de l</a:t>
            </a:r>
            <a:r>
              <a:rPr lang="ja-JP" altLang="fr-FR" sz="1600" dirty="0">
                <a:latin typeface="Century Gothic" charset="0"/>
                <a:ea typeface="Century Gothic" charset="0"/>
                <a:cs typeface="Century Gothic" charset="0"/>
              </a:rPr>
              <a:t>’</a:t>
            </a:r>
            <a:r>
              <a:rPr lang="fr-FR" altLang="ja-JP" sz="1600" dirty="0">
                <a:latin typeface="Century Gothic" charset="0"/>
                <a:ea typeface="Century Gothic" charset="0"/>
                <a:cs typeface="Century Gothic" charset="0"/>
              </a:rPr>
              <a:t>hyperglycémie au </a:t>
            </a:r>
            <a:r>
              <a:rPr lang="fr-FR" altLang="ja-JP" sz="1600" dirty="0" err="1">
                <a:latin typeface="Century Gothic" charset="0"/>
                <a:ea typeface="Century Gothic" charset="0"/>
                <a:cs typeface="Century Gothic" charset="0"/>
              </a:rPr>
              <a:t>rebranchement</a:t>
            </a:r>
            <a:endParaRPr lang="fr-FR" altLang="ja-JP" sz="1600" dirty="0">
              <a:latin typeface="Century Gothic" charset="0"/>
              <a:ea typeface="Century Gothic" charset="0"/>
              <a:cs typeface="Century Gothic" charset="0"/>
            </a:endParaRPr>
          </a:p>
          <a:p>
            <a:pPr lvl="1">
              <a:lnSpc>
                <a:spcPct val="130000"/>
              </a:lnSpc>
              <a:buFontTx/>
              <a:buChar char="•"/>
            </a:pPr>
            <a:r>
              <a:rPr lang="fr-FR" sz="1600" dirty="0">
                <a:latin typeface="Century Gothic" charset="0"/>
                <a:ea typeface="Century Gothic" charset="0"/>
                <a:cs typeface="Century Gothic" charset="0"/>
              </a:rPr>
              <a:t> Prévention de l</a:t>
            </a:r>
            <a:r>
              <a:rPr lang="ja-JP" altLang="fr-FR" sz="1600" dirty="0">
                <a:latin typeface="Century Gothic" charset="0"/>
                <a:ea typeface="Century Gothic" charset="0"/>
                <a:cs typeface="Century Gothic" charset="0"/>
              </a:rPr>
              <a:t>’</a:t>
            </a:r>
            <a:r>
              <a:rPr lang="fr-FR" altLang="ja-JP" sz="1600" dirty="0">
                <a:latin typeface="Century Gothic" charset="0"/>
                <a:ea typeface="Century Gothic" charset="0"/>
                <a:cs typeface="Century Gothic" charset="0"/>
              </a:rPr>
              <a:t>hypoglycémie au débranchement</a:t>
            </a:r>
          </a:p>
          <a:p>
            <a:pPr marL="557213" lvl="1" indent="-214313">
              <a:lnSpc>
                <a:spcPct val="150000"/>
              </a:lnSpc>
              <a:buFontTx/>
              <a:buChar char="-"/>
            </a:pPr>
            <a:endParaRPr lang="fr-FR" sz="1600" dirty="0">
              <a:latin typeface="Century Gothic" charset="0"/>
              <a:ea typeface="Century Gothic" charset="0"/>
              <a:cs typeface="Century Gothic" charset="0"/>
            </a:endParaRPr>
          </a:p>
        </p:txBody>
      </p:sp>
    </p:spTree>
    <p:extLst>
      <p:ext uri="{BB962C8B-B14F-4D97-AF65-F5344CB8AC3E}">
        <p14:creationId xmlns:p14="http://schemas.microsoft.com/office/powerpoint/2010/main" val="209902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4E840D-9747-4CDD-A143-4EA8FFCC82EB}"/>
              </a:ext>
            </a:extLst>
          </p:cNvPr>
          <p:cNvSpPr>
            <a:spLocks noGrp="1"/>
          </p:cNvSpPr>
          <p:nvPr>
            <p:ph type="title"/>
          </p:nvPr>
        </p:nvSpPr>
        <p:spPr>
          <a:xfrm>
            <a:off x="4651847" y="-19911"/>
            <a:ext cx="3035155" cy="515541"/>
          </a:xfrm>
        </p:spPr>
        <p:txBody>
          <a:bodyPr/>
          <a:lstStyle/>
          <a:p>
            <a:r>
              <a:rPr lang="fr-FR" dirty="0" smtClean="0"/>
              <a:t>Ex: </a:t>
            </a:r>
            <a:r>
              <a:rPr lang="fr-FR" dirty="0" err="1" smtClean="0"/>
              <a:t>Olimel</a:t>
            </a:r>
            <a:r>
              <a:rPr lang="fr-FR" dirty="0" smtClean="0"/>
              <a:t> </a:t>
            </a:r>
            <a:r>
              <a:rPr lang="fr-FR" dirty="0"/>
              <a:t>N7E</a:t>
            </a:r>
          </a:p>
        </p:txBody>
      </p:sp>
      <p:sp>
        <p:nvSpPr>
          <p:cNvPr id="3" name="Espace réservé du contenu 2">
            <a:extLst>
              <a:ext uri="{FF2B5EF4-FFF2-40B4-BE49-F238E27FC236}">
                <a16:creationId xmlns:a16="http://schemas.microsoft.com/office/drawing/2014/main" id="{5F7C1D45-1082-4600-AC73-F3AE292D8A92}"/>
              </a:ext>
            </a:extLst>
          </p:cNvPr>
          <p:cNvSpPr>
            <a:spLocks noGrp="1"/>
          </p:cNvSpPr>
          <p:nvPr>
            <p:ph idx="1"/>
          </p:nvPr>
        </p:nvSpPr>
        <p:spPr>
          <a:xfrm>
            <a:off x="4798602" y="824970"/>
            <a:ext cx="3320252" cy="3657600"/>
          </a:xfrm>
        </p:spPr>
        <p:txBody>
          <a:bodyPr/>
          <a:lstStyle/>
          <a:p>
            <a:r>
              <a:rPr lang="fr-FR" sz="1600" dirty="0"/>
              <a:t>N comme azote : 7g /l</a:t>
            </a:r>
          </a:p>
          <a:p>
            <a:r>
              <a:rPr lang="fr-FR" sz="1600" dirty="0"/>
              <a:t>E comme </a:t>
            </a:r>
            <a:r>
              <a:rPr lang="fr-FR" sz="1600" dirty="0" err="1"/>
              <a:t>electrolytes</a:t>
            </a:r>
            <a:endParaRPr lang="fr-FR" sz="1600" dirty="0"/>
          </a:p>
          <a:p>
            <a:r>
              <a:rPr lang="fr-FR" sz="1600" dirty="0"/>
              <a:t>Pour 1500ml</a:t>
            </a:r>
          </a:p>
          <a:p>
            <a:pPr lvl="1"/>
            <a:r>
              <a:rPr lang="fr-FR" sz="1400" dirty="0"/>
              <a:t>10,5 g azote</a:t>
            </a:r>
          </a:p>
          <a:p>
            <a:pPr lvl="1"/>
            <a:r>
              <a:rPr lang="fr-FR" sz="1400" dirty="0"/>
              <a:t>1710 kcal (</a:t>
            </a:r>
            <a:r>
              <a:rPr lang="fr-FR" sz="1400" dirty="0" err="1"/>
              <a:t>Lipides+glucides+protéines</a:t>
            </a:r>
            <a:r>
              <a:rPr lang="fr-FR" sz="1400" dirty="0"/>
              <a:t>)</a:t>
            </a:r>
          </a:p>
          <a:p>
            <a:pPr lvl="1"/>
            <a:r>
              <a:rPr lang="fr-FR" sz="1400" dirty="0"/>
              <a:t>1440kcal </a:t>
            </a:r>
            <a:r>
              <a:rPr lang="fr-FR" sz="1400" dirty="0" err="1"/>
              <a:t>glucidolipidiques</a:t>
            </a:r>
            <a:endParaRPr lang="fr-FR" sz="1400" dirty="0"/>
          </a:p>
          <a:p>
            <a:r>
              <a:rPr lang="fr-FR" sz="1600" dirty="0"/>
              <a:t>Composition difficile à lire</a:t>
            </a:r>
          </a:p>
          <a:p>
            <a:r>
              <a:rPr lang="fr-FR" sz="1600" dirty="0" err="1"/>
              <a:t>Olimel</a:t>
            </a:r>
            <a:r>
              <a:rPr lang="fr-FR" sz="1600" dirty="0"/>
              <a:t> car huile olive + huile de soja</a:t>
            </a:r>
          </a:p>
        </p:txBody>
      </p:sp>
      <p:pic>
        <p:nvPicPr>
          <p:cNvPr id="5122" name="Picture 2" descr="Résultat de recherche d'images pour &quot;olimel N7e&quot;">
            <a:extLst>
              <a:ext uri="{FF2B5EF4-FFF2-40B4-BE49-F238E27FC236}">
                <a16:creationId xmlns:a16="http://schemas.microsoft.com/office/drawing/2014/main" id="{1594F040-87C9-42CD-B387-AA33EA08DE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5701" y="349783"/>
            <a:ext cx="3447615" cy="4788354"/>
          </a:xfrm>
          <a:prstGeom prst="rect">
            <a:avLst/>
          </a:prstGeom>
          <a:solidFill>
            <a:srgbClr val="FF0000"/>
          </a:solidFill>
          <a:ln>
            <a:solidFill>
              <a:srgbClr val="FF0000"/>
            </a:solidFill>
          </a:ln>
        </p:spPr>
      </p:pic>
      <p:sp>
        <p:nvSpPr>
          <p:cNvPr id="4" name="Ellipse 3">
            <a:extLst>
              <a:ext uri="{FF2B5EF4-FFF2-40B4-BE49-F238E27FC236}">
                <a16:creationId xmlns:a16="http://schemas.microsoft.com/office/drawing/2014/main" id="{E1A03937-6116-4758-A36B-2DAD33981859}"/>
              </a:ext>
            </a:extLst>
          </p:cNvPr>
          <p:cNvSpPr/>
          <p:nvPr/>
        </p:nvSpPr>
        <p:spPr bwMode="auto">
          <a:xfrm>
            <a:off x="2314739" y="1250116"/>
            <a:ext cx="685800" cy="207699"/>
          </a:xfrm>
          <a:prstGeom prst="ellipse">
            <a:avLst/>
          </a:prstGeom>
          <a:noFill/>
          <a:ln w="25400" cap="flat" cmpd="sng" algn="ctr">
            <a:solidFill>
              <a:srgbClr val="FF0000"/>
            </a:solidFill>
            <a:prstDash val="solid"/>
            <a:round/>
            <a:headEnd type="none" w="med" len="med"/>
            <a:tailEnd type="triangle" w="lg" len="lg"/>
          </a:ln>
          <a:effectLst/>
        </p:spPr>
        <p:txBody>
          <a:bodyPr vert="horz" wrap="square" lIns="68580" tIns="34290" rIns="68580" bIns="34290" numCol="1" rtlCol="0" anchor="t" anchorCtr="0" compatLnSpc="1">
            <a:prstTxWarp prst="textNoShape">
              <a:avLst/>
            </a:prstTxWarp>
          </a:bodyPr>
          <a:lstStyle/>
          <a:p>
            <a:pPr defTabSz="685800" eaLnBrk="1" hangingPunct="1"/>
            <a:endParaRPr lang="fr-FR" sz="1350" b="1">
              <a:latin typeface="Comic Sans MS" charset="0"/>
              <a:ea typeface="ＭＳ Ｐゴシック" charset="0"/>
              <a:cs typeface="ＭＳ Ｐゴシック" charset="0"/>
            </a:endParaRPr>
          </a:p>
        </p:txBody>
      </p:sp>
      <p:sp>
        <p:nvSpPr>
          <p:cNvPr id="5" name="Flèche : droite 4">
            <a:extLst>
              <a:ext uri="{FF2B5EF4-FFF2-40B4-BE49-F238E27FC236}">
                <a16:creationId xmlns:a16="http://schemas.microsoft.com/office/drawing/2014/main" id="{06B962C7-177C-408C-850C-E1C5190E88BE}"/>
              </a:ext>
            </a:extLst>
          </p:cNvPr>
          <p:cNvSpPr/>
          <p:nvPr/>
        </p:nvSpPr>
        <p:spPr bwMode="auto">
          <a:xfrm rot="21103574">
            <a:off x="3018472" y="932042"/>
            <a:ext cx="1503371" cy="211002"/>
          </a:xfrm>
          <a:prstGeom prst="rightArrow">
            <a:avLst/>
          </a:prstGeom>
          <a:solidFill>
            <a:schemeClr val="bg1"/>
          </a:solidFill>
          <a:ln w="25400" cap="flat" cmpd="sng" algn="ctr">
            <a:solidFill>
              <a:srgbClr val="FF0000"/>
            </a:solidFill>
            <a:prstDash val="solid"/>
            <a:round/>
            <a:headEnd type="none" w="med" len="med"/>
            <a:tailEnd type="triangle" w="lg" len="lg"/>
          </a:ln>
          <a:effectLst/>
        </p:spPr>
        <p:txBody>
          <a:bodyPr vert="horz" wrap="square" lIns="68580" tIns="34290" rIns="68580" bIns="34290" numCol="1" rtlCol="0" anchor="t" anchorCtr="0" compatLnSpc="1">
            <a:prstTxWarp prst="textNoShape">
              <a:avLst/>
            </a:prstTxWarp>
          </a:bodyPr>
          <a:lstStyle/>
          <a:p>
            <a:pPr defTabSz="685800" eaLnBrk="1" hangingPunct="1"/>
            <a:endParaRPr lang="fr-FR" sz="1350" b="1">
              <a:latin typeface="Comic Sans MS" charset="0"/>
              <a:ea typeface="ＭＳ Ｐゴシック" charset="0"/>
              <a:cs typeface="ＭＳ Ｐゴシック" charset="0"/>
            </a:endParaRPr>
          </a:p>
        </p:txBody>
      </p:sp>
      <p:sp>
        <p:nvSpPr>
          <p:cNvPr id="7" name="Ellipse 6">
            <a:extLst>
              <a:ext uri="{FF2B5EF4-FFF2-40B4-BE49-F238E27FC236}">
                <a16:creationId xmlns:a16="http://schemas.microsoft.com/office/drawing/2014/main" id="{DB4E2440-BF75-4CA8-88BC-EA7E48AD0EB4}"/>
              </a:ext>
            </a:extLst>
          </p:cNvPr>
          <p:cNvSpPr/>
          <p:nvPr/>
        </p:nvSpPr>
        <p:spPr bwMode="auto">
          <a:xfrm>
            <a:off x="3212157" y="1207008"/>
            <a:ext cx="869987" cy="561428"/>
          </a:xfrm>
          <a:prstGeom prst="ellipse">
            <a:avLst/>
          </a:prstGeom>
          <a:noFill/>
          <a:ln w="25400" cap="flat" cmpd="sng" algn="ctr">
            <a:solidFill>
              <a:srgbClr val="FF0000"/>
            </a:solidFill>
            <a:prstDash val="solid"/>
            <a:round/>
            <a:headEnd type="none" w="med" len="med"/>
            <a:tailEnd type="triangle" w="lg" len="lg"/>
          </a:ln>
          <a:effectLst/>
        </p:spPr>
        <p:txBody>
          <a:bodyPr vert="horz" wrap="square" lIns="68580" tIns="34290" rIns="68580" bIns="34290" numCol="1" rtlCol="0" anchor="t" anchorCtr="0" compatLnSpc="1">
            <a:prstTxWarp prst="textNoShape">
              <a:avLst/>
            </a:prstTxWarp>
          </a:bodyPr>
          <a:lstStyle/>
          <a:p>
            <a:pPr defTabSz="685800" eaLnBrk="1" hangingPunct="1"/>
            <a:endParaRPr lang="fr-FR" sz="1350" b="1">
              <a:latin typeface="Comic Sans MS" charset="0"/>
              <a:ea typeface="ＭＳ Ｐゴシック" charset="0"/>
              <a:cs typeface="ＭＳ Ｐゴシック" charset="0"/>
            </a:endParaRPr>
          </a:p>
        </p:txBody>
      </p:sp>
      <p:sp>
        <p:nvSpPr>
          <p:cNvPr id="8" name="Flèche : droite 7">
            <a:extLst>
              <a:ext uri="{FF2B5EF4-FFF2-40B4-BE49-F238E27FC236}">
                <a16:creationId xmlns:a16="http://schemas.microsoft.com/office/drawing/2014/main" id="{0853D859-5866-433B-B393-4CB5DCD1F7A8}"/>
              </a:ext>
            </a:extLst>
          </p:cNvPr>
          <p:cNvSpPr/>
          <p:nvPr/>
        </p:nvSpPr>
        <p:spPr bwMode="auto">
          <a:xfrm>
            <a:off x="4133062" y="1409329"/>
            <a:ext cx="470507" cy="179006"/>
          </a:xfrm>
          <a:prstGeom prst="rightArrow">
            <a:avLst/>
          </a:prstGeom>
          <a:solidFill>
            <a:schemeClr val="bg1"/>
          </a:solidFill>
          <a:ln w="25400" cap="flat" cmpd="sng" algn="ctr">
            <a:solidFill>
              <a:srgbClr val="FF0000"/>
            </a:solidFill>
            <a:prstDash val="solid"/>
            <a:round/>
            <a:headEnd type="none" w="med" len="med"/>
            <a:tailEnd type="triangle" w="lg" len="lg"/>
          </a:ln>
          <a:effectLst/>
        </p:spPr>
        <p:txBody>
          <a:bodyPr vert="horz" wrap="square" lIns="68580" tIns="34290" rIns="68580" bIns="34290" numCol="1" rtlCol="0" anchor="t" anchorCtr="0" compatLnSpc="1">
            <a:prstTxWarp prst="textNoShape">
              <a:avLst/>
            </a:prstTxWarp>
          </a:bodyPr>
          <a:lstStyle/>
          <a:p>
            <a:pPr defTabSz="685800" eaLnBrk="1" hangingPunct="1"/>
            <a:endParaRPr lang="fr-FR" sz="1350" b="1">
              <a:latin typeface="Comic Sans MS" charset="0"/>
              <a:ea typeface="ＭＳ Ｐゴシック" charset="0"/>
              <a:cs typeface="ＭＳ Ｐゴシック" charset="0"/>
            </a:endParaRPr>
          </a:p>
        </p:txBody>
      </p:sp>
    </p:spTree>
    <p:extLst>
      <p:ext uri="{BB962C8B-B14F-4D97-AF65-F5344CB8AC3E}">
        <p14:creationId xmlns:p14="http://schemas.microsoft.com/office/powerpoint/2010/main" val="216879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3219E3-FB44-4BE9-898B-31E1CC12DCAC}"/>
              </a:ext>
            </a:extLst>
          </p:cNvPr>
          <p:cNvSpPr>
            <a:spLocks noGrp="1"/>
          </p:cNvSpPr>
          <p:nvPr>
            <p:ph type="title"/>
          </p:nvPr>
        </p:nvSpPr>
        <p:spPr>
          <a:xfrm>
            <a:off x="914164" y="573881"/>
            <a:ext cx="6163865" cy="515541"/>
          </a:xfrm>
        </p:spPr>
        <p:txBody>
          <a:bodyPr/>
          <a:lstStyle/>
          <a:p>
            <a:endParaRPr lang="fr-FR" dirty="0"/>
          </a:p>
        </p:txBody>
      </p:sp>
      <p:graphicFrame>
        <p:nvGraphicFramePr>
          <p:cNvPr id="4" name="Espace réservé du contenu 3">
            <a:extLst>
              <a:ext uri="{FF2B5EF4-FFF2-40B4-BE49-F238E27FC236}">
                <a16:creationId xmlns:a16="http://schemas.microsoft.com/office/drawing/2014/main" id="{C4FE30F5-1C8B-448E-A0F2-CC28B81B134F}"/>
              </a:ext>
            </a:extLst>
          </p:cNvPr>
          <p:cNvGraphicFramePr>
            <a:graphicFrameLocks noGrp="1"/>
          </p:cNvGraphicFramePr>
          <p:nvPr>
            <p:ph idx="1"/>
          </p:nvPr>
        </p:nvGraphicFramePr>
        <p:xfrm>
          <a:off x="1480543" y="115254"/>
          <a:ext cx="4764404" cy="857250"/>
        </p:xfrm>
        <a:graphic>
          <a:graphicData uri="http://schemas.openxmlformats.org/drawingml/2006/table">
            <a:tbl>
              <a:tblPr/>
              <a:tblGrid>
                <a:gridCol w="142875">
                  <a:extLst>
                    <a:ext uri="{9D8B030D-6E8A-4147-A177-3AD203B41FA5}">
                      <a16:colId xmlns:a16="http://schemas.microsoft.com/office/drawing/2014/main" val="2427797440"/>
                    </a:ext>
                  </a:extLst>
                </a:gridCol>
                <a:gridCol w="1191101">
                  <a:extLst>
                    <a:ext uri="{9D8B030D-6E8A-4147-A177-3AD203B41FA5}">
                      <a16:colId xmlns:a16="http://schemas.microsoft.com/office/drawing/2014/main" val="1661698371"/>
                    </a:ext>
                  </a:extLst>
                </a:gridCol>
                <a:gridCol w="1143476">
                  <a:extLst>
                    <a:ext uri="{9D8B030D-6E8A-4147-A177-3AD203B41FA5}">
                      <a16:colId xmlns:a16="http://schemas.microsoft.com/office/drawing/2014/main" val="2559830594"/>
                    </a:ext>
                  </a:extLst>
                </a:gridCol>
                <a:gridCol w="1143476">
                  <a:extLst>
                    <a:ext uri="{9D8B030D-6E8A-4147-A177-3AD203B41FA5}">
                      <a16:colId xmlns:a16="http://schemas.microsoft.com/office/drawing/2014/main" val="1416019560"/>
                    </a:ext>
                  </a:extLst>
                </a:gridCol>
                <a:gridCol w="1143476">
                  <a:extLst>
                    <a:ext uri="{9D8B030D-6E8A-4147-A177-3AD203B41FA5}">
                      <a16:colId xmlns:a16="http://schemas.microsoft.com/office/drawing/2014/main" val="289883429"/>
                    </a:ext>
                  </a:extLst>
                </a:gridCol>
              </a:tblGrid>
              <a:tr h="171450">
                <a:tc>
                  <a:txBody>
                    <a:bodyPr/>
                    <a:lstStyle/>
                    <a:p>
                      <a:endParaRPr lang="fr-FR" sz="1100" b="0" i="0">
                        <a:solidFill>
                          <a:srgbClr val="000000"/>
                        </a:solidFill>
                        <a:effectLst/>
                      </a:endParaRPr>
                    </a:p>
                  </a:txBody>
                  <a:tcPr marL="33338" marR="3333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fr-FR" sz="1100" b="0" i="0">
                        <a:solidFill>
                          <a:srgbClr val="000000"/>
                        </a:solidFill>
                        <a:effectLst/>
                      </a:endParaRPr>
                    </a:p>
                  </a:txBody>
                  <a:tcPr marL="33338" marR="3333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fr-FR" sz="1100" b="1" i="0">
                          <a:solidFill>
                            <a:srgbClr val="000000"/>
                          </a:solidFill>
                          <a:effectLst/>
                        </a:rPr>
                        <a:t>1 000 mL</a:t>
                      </a:r>
                      <a:endParaRPr lang="fr-FR" sz="1100" b="0" i="0">
                        <a:solidFill>
                          <a:srgbClr val="000000"/>
                        </a:solidFill>
                        <a:effectLst/>
                      </a:endParaRPr>
                    </a:p>
                  </a:txBody>
                  <a:tcPr marL="33338" marR="333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fr-FR" sz="1100" b="1" i="0">
                          <a:solidFill>
                            <a:srgbClr val="000000"/>
                          </a:solidFill>
                          <a:effectLst/>
                        </a:rPr>
                        <a:t>1 500 mL</a:t>
                      </a:r>
                      <a:endParaRPr lang="fr-FR" sz="1100" b="0" i="0">
                        <a:solidFill>
                          <a:srgbClr val="000000"/>
                        </a:solidFill>
                        <a:effectLst/>
                      </a:endParaRPr>
                    </a:p>
                  </a:txBody>
                  <a:tcPr marL="33338" marR="333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fr-FR" sz="1100" b="1" i="0">
                          <a:solidFill>
                            <a:srgbClr val="000000"/>
                          </a:solidFill>
                          <a:effectLst/>
                        </a:rPr>
                        <a:t>2 000 mL</a:t>
                      </a:r>
                      <a:endParaRPr lang="fr-FR" sz="1100" b="0" i="0">
                        <a:solidFill>
                          <a:srgbClr val="000000"/>
                        </a:solidFill>
                        <a:effectLst/>
                      </a:endParaRPr>
                    </a:p>
                  </a:txBody>
                  <a:tcPr marL="33338" marR="333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48952175"/>
                  </a:ext>
                </a:extLst>
              </a:tr>
              <a:tr h="171450">
                <a:tc gridSpan="2">
                  <a:txBody>
                    <a:bodyPr/>
                    <a:lstStyle/>
                    <a:p>
                      <a:r>
                        <a:rPr lang="fr-FR" sz="1100" b="0" i="0">
                          <a:solidFill>
                            <a:srgbClr val="000000"/>
                          </a:solidFill>
                          <a:effectLst/>
                        </a:rPr>
                        <a:t>Lipides</a:t>
                      </a:r>
                    </a:p>
                  </a:txBody>
                  <a:tcPr marL="33338" marR="33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a:txBody>
                    <a:bodyPr/>
                    <a:lstStyle/>
                    <a:p>
                      <a:pPr algn="ctr"/>
                      <a:r>
                        <a:rPr lang="fr-FR" sz="1100" b="0" i="0">
                          <a:solidFill>
                            <a:srgbClr val="000000"/>
                          </a:solidFill>
                          <a:effectLst/>
                        </a:rPr>
                        <a:t>40 g</a:t>
                      </a:r>
                    </a:p>
                  </a:txBody>
                  <a:tcPr marL="33338" marR="33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fr-FR" sz="1100" b="0" i="0">
                          <a:solidFill>
                            <a:srgbClr val="000000"/>
                          </a:solidFill>
                          <a:effectLst/>
                        </a:rPr>
                        <a:t>60 g</a:t>
                      </a:r>
                    </a:p>
                  </a:txBody>
                  <a:tcPr marL="33338" marR="33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fr-FR" sz="1100" b="0" i="0">
                          <a:solidFill>
                            <a:srgbClr val="000000"/>
                          </a:solidFill>
                          <a:effectLst/>
                        </a:rPr>
                        <a:t>80 g</a:t>
                      </a:r>
                    </a:p>
                  </a:txBody>
                  <a:tcPr marL="33338" marR="33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63309779"/>
                  </a:ext>
                </a:extLst>
              </a:tr>
              <a:tr h="171450">
                <a:tc gridSpan="2">
                  <a:txBody>
                    <a:bodyPr/>
                    <a:lstStyle/>
                    <a:p>
                      <a:r>
                        <a:rPr lang="fr-FR" sz="1100" b="0" i="0">
                          <a:solidFill>
                            <a:srgbClr val="000000"/>
                          </a:solidFill>
                          <a:effectLst/>
                        </a:rPr>
                        <a:t>Acides aminés</a:t>
                      </a:r>
                    </a:p>
                  </a:txBody>
                  <a:tcPr marL="33338" marR="33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a:txBody>
                    <a:bodyPr/>
                    <a:lstStyle/>
                    <a:p>
                      <a:pPr algn="ctr"/>
                      <a:r>
                        <a:rPr lang="fr-FR" sz="1100" b="0" i="0">
                          <a:solidFill>
                            <a:srgbClr val="000000"/>
                          </a:solidFill>
                          <a:effectLst/>
                        </a:rPr>
                        <a:t>44,3 g</a:t>
                      </a:r>
                    </a:p>
                  </a:txBody>
                  <a:tcPr marL="33338" marR="33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fr-FR" sz="1100" b="0" i="0">
                          <a:solidFill>
                            <a:srgbClr val="000000"/>
                          </a:solidFill>
                          <a:effectLst/>
                        </a:rPr>
                        <a:t>66,4 g</a:t>
                      </a:r>
                    </a:p>
                  </a:txBody>
                  <a:tcPr marL="33338" marR="33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fr-FR" sz="1100" b="0" i="0">
                          <a:solidFill>
                            <a:srgbClr val="000000"/>
                          </a:solidFill>
                          <a:effectLst/>
                        </a:rPr>
                        <a:t>88,6 g</a:t>
                      </a:r>
                    </a:p>
                  </a:txBody>
                  <a:tcPr marL="33338" marR="33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89326569"/>
                  </a:ext>
                </a:extLst>
              </a:tr>
              <a:tr h="171450">
                <a:tc gridSpan="2">
                  <a:txBody>
                    <a:bodyPr/>
                    <a:lstStyle/>
                    <a:p>
                      <a:r>
                        <a:rPr lang="fr-FR" sz="1100" b="0" i="0">
                          <a:solidFill>
                            <a:srgbClr val="000000"/>
                          </a:solidFill>
                          <a:effectLst/>
                        </a:rPr>
                        <a:t>Azote</a:t>
                      </a:r>
                    </a:p>
                  </a:txBody>
                  <a:tcPr marL="33338" marR="33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a:txBody>
                    <a:bodyPr/>
                    <a:lstStyle/>
                    <a:p>
                      <a:pPr algn="ctr"/>
                      <a:r>
                        <a:rPr lang="fr-FR" sz="1100" b="0" i="0">
                          <a:solidFill>
                            <a:srgbClr val="000000"/>
                          </a:solidFill>
                          <a:effectLst/>
                        </a:rPr>
                        <a:t>7,0 g</a:t>
                      </a:r>
                    </a:p>
                  </a:txBody>
                  <a:tcPr marL="33338" marR="33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fr-FR" sz="1100" b="0" i="0">
                          <a:solidFill>
                            <a:srgbClr val="000000"/>
                          </a:solidFill>
                          <a:effectLst/>
                        </a:rPr>
                        <a:t>10,5 g</a:t>
                      </a:r>
                    </a:p>
                  </a:txBody>
                  <a:tcPr marL="33338" marR="33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fr-FR" sz="1100" b="0" i="0">
                          <a:solidFill>
                            <a:srgbClr val="000000"/>
                          </a:solidFill>
                          <a:effectLst/>
                        </a:rPr>
                        <a:t>14,0 g</a:t>
                      </a:r>
                    </a:p>
                  </a:txBody>
                  <a:tcPr marL="33338" marR="33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5387937"/>
                  </a:ext>
                </a:extLst>
              </a:tr>
              <a:tr h="171450">
                <a:tc gridSpan="2">
                  <a:txBody>
                    <a:bodyPr/>
                    <a:lstStyle/>
                    <a:p>
                      <a:r>
                        <a:rPr lang="fr-FR" sz="1100" b="0" i="0">
                          <a:solidFill>
                            <a:srgbClr val="000000"/>
                          </a:solidFill>
                          <a:effectLst/>
                        </a:rPr>
                        <a:t>Glucose</a:t>
                      </a:r>
                    </a:p>
                  </a:txBody>
                  <a:tcPr marL="33338" marR="33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a:txBody>
                    <a:bodyPr/>
                    <a:lstStyle/>
                    <a:p>
                      <a:pPr algn="ctr"/>
                      <a:r>
                        <a:rPr lang="fr-FR" sz="1100" b="0" i="0">
                          <a:solidFill>
                            <a:srgbClr val="000000"/>
                          </a:solidFill>
                          <a:effectLst/>
                        </a:rPr>
                        <a:t>140,0 g</a:t>
                      </a:r>
                    </a:p>
                  </a:txBody>
                  <a:tcPr marL="33338" marR="33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fr-FR" sz="1100" b="0" i="0">
                          <a:solidFill>
                            <a:srgbClr val="000000"/>
                          </a:solidFill>
                          <a:effectLst/>
                        </a:rPr>
                        <a:t>210,0 g</a:t>
                      </a:r>
                    </a:p>
                  </a:txBody>
                  <a:tcPr marL="33338" marR="33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fr-FR" sz="1100" b="0" i="0" dirty="0">
                          <a:solidFill>
                            <a:srgbClr val="000000"/>
                          </a:solidFill>
                          <a:effectLst/>
                        </a:rPr>
                        <a:t>280,0 g</a:t>
                      </a:r>
                    </a:p>
                  </a:txBody>
                  <a:tcPr marL="33338" marR="33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36307992"/>
                  </a:ext>
                </a:extLst>
              </a:tr>
            </a:tbl>
          </a:graphicData>
        </a:graphic>
      </p:graphicFrame>
      <p:sp>
        <p:nvSpPr>
          <p:cNvPr id="5" name="Rectangle 1">
            <a:extLst>
              <a:ext uri="{FF2B5EF4-FFF2-40B4-BE49-F238E27FC236}">
                <a16:creationId xmlns:a16="http://schemas.microsoft.com/office/drawing/2014/main" id="{5EBD661F-56C3-4188-A08F-1238753B711D}"/>
              </a:ext>
            </a:extLst>
          </p:cNvPr>
          <p:cNvSpPr>
            <a:spLocks noChangeArrowheads="1"/>
          </p:cNvSpPr>
          <p:nvPr/>
        </p:nvSpPr>
        <p:spPr bwMode="auto">
          <a:xfrm>
            <a:off x="948691" y="-1340052"/>
            <a:ext cx="2998257" cy="173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a:r>
              <a:rPr lang="fr-FR" altLang="fr-FR" sz="675">
                <a:solidFill>
                  <a:srgbClr val="000000"/>
                </a:solidFill>
                <a:latin typeface="Source Sans Pro" panose="020B0503030403020204" pitchFamily="34" charset="0"/>
              </a:rPr>
              <a:t>pports nutritionnels de l'émulsion reconstituée pour chaque volume de poche :</a:t>
            </a:r>
            <a:endParaRPr lang="fr-FR" altLang="fr-FR" sz="1350">
              <a:latin typeface="Arial" panose="020B0604020202020204" pitchFamily="34" charset="0"/>
            </a:endParaRPr>
          </a:p>
        </p:txBody>
      </p:sp>
      <p:graphicFrame>
        <p:nvGraphicFramePr>
          <p:cNvPr id="6" name="Tableau 5">
            <a:extLst>
              <a:ext uri="{FF2B5EF4-FFF2-40B4-BE49-F238E27FC236}">
                <a16:creationId xmlns:a16="http://schemas.microsoft.com/office/drawing/2014/main" id="{FD33EFD4-EEC2-47ED-86F2-96C09D87848E}"/>
              </a:ext>
            </a:extLst>
          </p:cNvPr>
          <p:cNvGraphicFramePr>
            <a:graphicFrameLocks noGrp="1"/>
          </p:cNvGraphicFramePr>
          <p:nvPr/>
        </p:nvGraphicFramePr>
        <p:xfrm>
          <a:off x="1464349" y="893448"/>
          <a:ext cx="4796791" cy="4141472"/>
        </p:xfrm>
        <a:graphic>
          <a:graphicData uri="http://schemas.openxmlformats.org/drawingml/2006/table">
            <a:tbl>
              <a:tblPr/>
              <a:tblGrid>
                <a:gridCol w="143846">
                  <a:extLst>
                    <a:ext uri="{9D8B030D-6E8A-4147-A177-3AD203B41FA5}">
                      <a16:colId xmlns:a16="http://schemas.microsoft.com/office/drawing/2014/main" val="3930554266"/>
                    </a:ext>
                  </a:extLst>
                </a:gridCol>
                <a:gridCol w="1199198">
                  <a:extLst>
                    <a:ext uri="{9D8B030D-6E8A-4147-A177-3AD203B41FA5}">
                      <a16:colId xmlns:a16="http://schemas.microsoft.com/office/drawing/2014/main" val="3618646647"/>
                    </a:ext>
                  </a:extLst>
                </a:gridCol>
                <a:gridCol w="1151249">
                  <a:extLst>
                    <a:ext uri="{9D8B030D-6E8A-4147-A177-3AD203B41FA5}">
                      <a16:colId xmlns:a16="http://schemas.microsoft.com/office/drawing/2014/main" val="778013405"/>
                    </a:ext>
                  </a:extLst>
                </a:gridCol>
                <a:gridCol w="1151249">
                  <a:extLst>
                    <a:ext uri="{9D8B030D-6E8A-4147-A177-3AD203B41FA5}">
                      <a16:colId xmlns:a16="http://schemas.microsoft.com/office/drawing/2014/main" val="3512716987"/>
                    </a:ext>
                  </a:extLst>
                </a:gridCol>
                <a:gridCol w="1151249">
                  <a:extLst>
                    <a:ext uri="{9D8B030D-6E8A-4147-A177-3AD203B41FA5}">
                      <a16:colId xmlns:a16="http://schemas.microsoft.com/office/drawing/2014/main" val="231197088"/>
                    </a:ext>
                  </a:extLst>
                </a:gridCol>
              </a:tblGrid>
              <a:tr h="192283">
                <a:tc gridSpan="2">
                  <a:txBody>
                    <a:bodyPr/>
                    <a:lstStyle/>
                    <a:p>
                      <a:r>
                        <a:rPr lang="fr-FR" sz="800" b="0" i="0">
                          <a:solidFill>
                            <a:srgbClr val="000000"/>
                          </a:solidFill>
                          <a:effectLst/>
                        </a:rPr>
                        <a:t>Energie:</a:t>
                      </a:r>
                    </a:p>
                  </a:txBody>
                  <a:tcPr marL="25400" marR="25400" marT="26126" marB="261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fr-FR"/>
                    </a:p>
                  </a:txBody>
                  <a:tcPr/>
                </a:tc>
                <a:tc>
                  <a:txBody>
                    <a:bodyPr/>
                    <a:lstStyle/>
                    <a:p>
                      <a:pPr algn="ctr"/>
                      <a:endParaRPr lang="fr-FR" sz="800" b="0" i="0">
                        <a:solidFill>
                          <a:srgbClr val="000000"/>
                        </a:solidFill>
                        <a:effectLst/>
                      </a:endParaRPr>
                    </a:p>
                  </a:txBody>
                  <a:tcPr marL="25400" marR="25400" marT="26126" marB="261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endParaRPr lang="fr-FR" sz="800" b="0" i="0">
                        <a:solidFill>
                          <a:srgbClr val="000000"/>
                        </a:solidFill>
                        <a:effectLst/>
                      </a:endParaRPr>
                    </a:p>
                  </a:txBody>
                  <a:tcPr marL="25400" marR="25400" marT="26126" marB="261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endParaRPr lang="fr-FR" sz="800" b="0" i="0">
                        <a:solidFill>
                          <a:srgbClr val="000000"/>
                        </a:solidFill>
                        <a:effectLst/>
                      </a:endParaRPr>
                    </a:p>
                  </a:txBody>
                  <a:tcPr marL="25400" marR="25400" marT="26126" marB="261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940373605"/>
                  </a:ext>
                </a:extLst>
              </a:tr>
              <a:tr h="192283">
                <a:tc gridSpan="2">
                  <a:txBody>
                    <a:bodyPr/>
                    <a:lstStyle/>
                    <a:p>
                      <a:r>
                        <a:rPr lang="fr-FR" sz="800" b="0" i="0">
                          <a:solidFill>
                            <a:srgbClr val="000000"/>
                          </a:solidFill>
                          <a:effectLst/>
                        </a:rPr>
                        <a:t>Calories totales env.</a:t>
                      </a:r>
                    </a:p>
                  </a:txBody>
                  <a:tcPr marL="25400" marR="25400" marT="26126" marB="261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fr-FR"/>
                    </a:p>
                  </a:txBody>
                  <a:tcPr/>
                </a:tc>
                <a:tc>
                  <a:txBody>
                    <a:bodyPr/>
                    <a:lstStyle/>
                    <a:p>
                      <a:pPr algn="ctr"/>
                      <a:r>
                        <a:rPr lang="fr-FR" sz="800" b="0" i="0">
                          <a:solidFill>
                            <a:srgbClr val="000000"/>
                          </a:solidFill>
                          <a:effectLst/>
                        </a:rPr>
                        <a:t>1 140 kcal</a:t>
                      </a:r>
                    </a:p>
                  </a:txBody>
                  <a:tcPr marL="25400" marR="25400" marT="26126" marB="261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r>
                        <a:rPr lang="fr-FR" sz="800" b="0" i="0">
                          <a:solidFill>
                            <a:srgbClr val="000000"/>
                          </a:solidFill>
                          <a:effectLst/>
                        </a:rPr>
                        <a:t>1 710 kcal</a:t>
                      </a:r>
                    </a:p>
                  </a:txBody>
                  <a:tcPr marL="25400" marR="25400" marT="26126" marB="261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r>
                        <a:rPr lang="fr-FR" sz="800" b="0" i="0">
                          <a:solidFill>
                            <a:srgbClr val="000000"/>
                          </a:solidFill>
                          <a:effectLst/>
                        </a:rPr>
                        <a:t>2 270 kcal</a:t>
                      </a:r>
                    </a:p>
                  </a:txBody>
                  <a:tcPr marL="25400" marR="25400" marT="26126" marB="261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668493285"/>
                  </a:ext>
                </a:extLst>
              </a:tr>
              <a:tr h="325401">
                <a:tc>
                  <a:txBody>
                    <a:bodyPr/>
                    <a:lstStyle/>
                    <a:p>
                      <a:endParaRPr lang="fr-FR" sz="800" b="0" i="0">
                        <a:solidFill>
                          <a:srgbClr val="000000"/>
                        </a:solidFill>
                        <a:effectLst/>
                      </a:endParaRPr>
                    </a:p>
                  </a:txBody>
                  <a:tcPr marL="25400" marR="25400" marT="26126" marB="26126">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r>
                        <a:rPr lang="fr-FR" sz="800" b="0" i="0">
                          <a:solidFill>
                            <a:srgbClr val="000000"/>
                          </a:solidFill>
                          <a:effectLst/>
                        </a:rPr>
                        <a:t>Calories non protéiques</a:t>
                      </a:r>
                    </a:p>
                  </a:txBody>
                  <a:tcPr marL="25400" marR="25400" marT="26126" marB="26126">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r>
                        <a:rPr lang="fr-FR" sz="800" b="0" i="0">
                          <a:solidFill>
                            <a:srgbClr val="000000"/>
                          </a:solidFill>
                          <a:effectLst/>
                        </a:rPr>
                        <a:t>960 kcal</a:t>
                      </a:r>
                    </a:p>
                  </a:txBody>
                  <a:tcPr marL="25400" marR="25400" marT="26126" marB="261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r>
                        <a:rPr lang="fr-FR" sz="800" b="0" i="0">
                          <a:solidFill>
                            <a:srgbClr val="000000"/>
                          </a:solidFill>
                          <a:effectLst/>
                        </a:rPr>
                        <a:t>1 440 kcal</a:t>
                      </a:r>
                    </a:p>
                  </a:txBody>
                  <a:tcPr marL="25400" marR="25400" marT="26126" marB="261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r>
                        <a:rPr lang="fr-FR" sz="800" b="0" i="0" dirty="0">
                          <a:solidFill>
                            <a:srgbClr val="000000"/>
                          </a:solidFill>
                          <a:effectLst/>
                        </a:rPr>
                        <a:t>1 920 kcal</a:t>
                      </a:r>
                    </a:p>
                  </a:txBody>
                  <a:tcPr marL="25400" marR="25400" marT="26126" marB="261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637660891"/>
                  </a:ext>
                </a:extLst>
              </a:tr>
              <a:tr h="325401">
                <a:tc>
                  <a:txBody>
                    <a:bodyPr/>
                    <a:lstStyle/>
                    <a:p>
                      <a:endParaRPr lang="fr-FR" sz="800" b="0" i="0">
                        <a:solidFill>
                          <a:srgbClr val="000000"/>
                        </a:solidFill>
                        <a:effectLst/>
                      </a:endParaRPr>
                    </a:p>
                  </a:txBody>
                  <a:tcPr marL="25400" marR="25400" marT="26126" marB="26126">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r>
                        <a:rPr lang="fr-FR" sz="800" b="0" i="0">
                          <a:solidFill>
                            <a:srgbClr val="000000"/>
                          </a:solidFill>
                          <a:effectLst/>
                        </a:rPr>
                        <a:t>Calories glucidiques</a:t>
                      </a:r>
                    </a:p>
                  </a:txBody>
                  <a:tcPr marL="25400" marR="25400" marT="26126" marB="26126">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r>
                        <a:rPr lang="fr-FR" sz="800" b="0" i="0">
                          <a:solidFill>
                            <a:srgbClr val="000000"/>
                          </a:solidFill>
                          <a:effectLst/>
                        </a:rPr>
                        <a:t>560 kcal</a:t>
                      </a:r>
                    </a:p>
                  </a:txBody>
                  <a:tcPr marL="25400" marR="25400" marT="26126" marB="261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r>
                        <a:rPr lang="fr-FR" sz="800" b="0" i="0">
                          <a:solidFill>
                            <a:srgbClr val="000000"/>
                          </a:solidFill>
                          <a:effectLst/>
                        </a:rPr>
                        <a:t>840 kcal</a:t>
                      </a:r>
                    </a:p>
                  </a:txBody>
                  <a:tcPr marL="25400" marR="25400" marT="26126" marB="261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r>
                        <a:rPr lang="fr-FR" sz="800" b="0" i="0">
                          <a:solidFill>
                            <a:srgbClr val="000000"/>
                          </a:solidFill>
                          <a:effectLst/>
                        </a:rPr>
                        <a:t>1 120 kcal</a:t>
                      </a:r>
                    </a:p>
                  </a:txBody>
                  <a:tcPr marL="25400" marR="25400" marT="26126" marB="261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519021921"/>
                  </a:ext>
                </a:extLst>
              </a:tr>
              <a:tr h="325401">
                <a:tc>
                  <a:txBody>
                    <a:bodyPr/>
                    <a:lstStyle/>
                    <a:p>
                      <a:endParaRPr lang="fr-FR" sz="800" b="0" i="0">
                        <a:solidFill>
                          <a:srgbClr val="000000"/>
                        </a:solidFill>
                        <a:effectLst/>
                      </a:endParaRPr>
                    </a:p>
                  </a:txBody>
                  <a:tcPr marL="25400" marR="25400" marT="26126" marB="26126">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r>
                        <a:rPr lang="fr-FR" sz="800" b="0" i="0">
                          <a:solidFill>
                            <a:srgbClr val="000000"/>
                          </a:solidFill>
                          <a:effectLst/>
                        </a:rPr>
                        <a:t>Calories lipidiques </a:t>
                      </a:r>
                      <a:r>
                        <a:rPr lang="fr-FR" sz="800" b="0" i="0" baseline="30000">
                          <a:solidFill>
                            <a:srgbClr val="000000"/>
                          </a:solidFill>
                          <a:effectLst/>
                        </a:rPr>
                        <a:t>a</a:t>
                      </a:r>
                      <a:endParaRPr lang="fr-FR" sz="800" b="0" i="0">
                        <a:solidFill>
                          <a:srgbClr val="000000"/>
                        </a:solidFill>
                        <a:effectLst/>
                      </a:endParaRPr>
                    </a:p>
                  </a:txBody>
                  <a:tcPr marL="25400" marR="25400" marT="26126" marB="26126">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r>
                        <a:rPr lang="fr-FR" sz="800" b="0" i="0">
                          <a:solidFill>
                            <a:srgbClr val="000000"/>
                          </a:solidFill>
                          <a:effectLst/>
                        </a:rPr>
                        <a:t>400 kcal</a:t>
                      </a:r>
                    </a:p>
                  </a:txBody>
                  <a:tcPr marL="25400" marR="25400" marT="26126" marB="261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r>
                        <a:rPr lang="fr-FR" sz="800" b="0" i="0">
                          <a:solidFill>
                            <a:srgbClr val="000000"/>
                          </a:solidFill>
                          <a:effectLst/>
                        </a:rPr>
                        <a:t>600 kcal</a:t>
                      </a:r>
                    </a:p>
                  </a:txBody>
                  <a:tcPr marL="25400" marR="25400" marT="26126" marB="261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r>
                        <a:rPr lang="fr-FR" sz="800" b="0" i="0">
                          <a:solidFill>
                            <a:srgbClr val="000000"/>
                          </a:solidFill>
                          <a:effectLst/>
                        </a:rPr>
                        <a:t>800 kcal</a:t>
                      </a:r>
                    </a:p>
                  </a:txBody>
                  <a:tcPr marL="25400" marR="25400" marT="26126" marB="261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976818002"/>
                  </a:ext>
                </a:extLst>
              </a:tr>
              <a:tr h="325401">
                <a:tc>
                  <a:txBody>
                    <a:bodyPr/>
                    <a:lstStyle/>
                    <a:p>
                      <a:endParaRPr lang="fr-FR" sz="800" b="0" i="0">
                        <a:solidFill>
                          <a:srgbClr val="000000"/>
                        </a:solidFill>
                        <a:effectLst/>
                      </a:endParaRPr>
                    </a:p>
                  </a:txBody>
                  <a:tcPr marL="25400" marR="25400" marT="26126" marB="26126">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r>
                        <a:rPr lang="fr-FR" sz="800" b="0" i="0">
                          <a:solidFill>
                            <a:srgbClr val="000000"/>
                          </a:solidFill>
                          <a:effectLst/>
                        </a:rPr>
                        <a:t>Ratio calories non protéiques / azote</a:t>
                      </a:r>
                    </a:p>
                  </a:txBody>
                  <a:tcPr marL="25400" marR="25400" marT="26126" marB="26126">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r>
                        <a:rPr lang="fr-FR" sz="800" b="0" i="0">
                          <a:solidFill>
                            <a:srgbClr val="000000"/>
                          </a:solidFill>
                          <a:effectLst/>
                        </a:rPr>
                        <a:t>137 kcal/g</a:t>
                      </a:r>
                    </a:p>
                  </a:txBody>
                  <a:tcPr marL="25400" marR="25400" marT="26126" marB="261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r>
                        <a:rPr lang="fr-FR" sz="800" b="0" i="0">
                          <a:solidFill>
                            <a:srgbClr val="000000"/>
                          </a:solidFill>
                          <a:effectLst/>
                        </a:rPr>
                        <a:t>137 kcal/g</a:t>
                      </a:r>
                    </a:p>
                  </a:txBody>
                  <a:tcPr marL="25400" marR="25400" marT="26126" marB="261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r>
                        <a:rPr lang="fr-FR" sz="800" b="0" i="0">
                          <a:solidFill>
                            <a:srgbClr val="000000"/>
                          </a:solidFill>
                          <a:effectLst/>
                        </a:rPr>
                        <a:t>137 kcal/g</a:t>
                      </a:r>
                    </a:p>
                  </a:txBody>
                  <a:tcPr marL="25400" marR="25400" marT="26126" marB="261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109447565"/>
                  </a:ext>
                </a:extLst>
              </a:tr>
              <a:tr h="458519">
                <a:tc>
                  <a:txBody>
                    <a:bodyPr/>
                    <a:lstStyle/>
                    <a:p>
                      <a:endParaRPr lang="fr-FR" sz="800" b="0" i="0">
                        <a:solidFill>
                          <a:srgbClr val="000000"/>
                        </a:solidFill>
                        <a:effectLst/>
                      </a:endParaRPr>
                    </a:p>
                  </a:txBody>
                  <a:tcPr marL="25400" marR="25400" marT="26126" marB="26126">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r>
                        <a:rPr lang="fr-FR" sz="800" b="0" i="0">
                          <a:solidFill>
                            <a:srgbClr val="000000"/>
                          </a:solidFill>
                          <a:effectLst/>
                        </a:rPr>
                        <a:t>Ratio calories glucidiques / lipidiques</a:t>
                      </a:r>
                    </a:p>
                  </a:txBody>
                  <a:tcPr marL="25400" marR="25400" marT="26126" marB="26126">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r>
                        <a:rPr lang="fr-FR" sz="800" b="0" i="0">
                          <a:solidFill>
                            <a:srgbClr val="000000"/>
                          </a:solidFill>
                          <a:effectLst/>
                        </a:rPr>
                        <a:t>58/42</a:t>
                      </a:r>
                    </a:p>
                  </a:txBody>
                  <a:tcPr marL="25400" marR="25400" marT="26126" marB="261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r>
                        <a:rPr lang="fr-FR" sz="800" b="0" i="0">
                          <a:solidFill>
                            <a:srgbClr val="000000"/>
                          </a:solidFill>
                          <a:effectLst/>
                        </a:rPr>
                        <a:t>58/42</a:t>
                      </a:r>
                    </a:p>
                  </a:txBody>
                  <a:tcPr marL="25400" marR="25400" marT="26126" marB="261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r>
                        <a:rPr lang="fr-FR" sz="800" b="0" i="0">
                          <a:solidFill>
                            <a:srgbClr val="000000"/>
                          </a:solidFill>
                          <a:effectLst/>
                        </a:rPr>
                        <a:t>58/42</a:t>
                      </a:r>
                    </a:p>
                  </a:txBody>
                  <a:tcPr marL="25400" marR="25400" marT="26126" marB="261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571203808"/>
                  </a:ext>
                </a:extLst>
              </a:tr>
              <a:tr h="458519">
                <a:tc>
                  <a:txBody>
                    <a:bodyPr/>
                    <a:lstStyle/>
                    <a:p>
                      <a:endParaRPr lang="fr-FR" sz="800" b="0" i="0">
                        <a:solidFill>
                          <a:srgbClr val="000000"/>
                        </a:solidFill>
                        <a:effectLst/>
                      </a:endParaRPr>
                    </a:p>
                  </a:txBody>
                  <a:tcPr marL="25400" marR="25400" marT="26126" marB="26126">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r>
                        <a:rPr lang="fr-FR" sz="800" b="0" i="0">
                          <a:solidFill>
                            <a:srgbClr val="000000"/>
                          </a:solidFill>
                          <a:effectLst/>
                        </a:rPr>
                        <a:t>Ratio calories lipidiques / calories totales</a:t>
                      </a:r>
                    </a:p>
                  </a:txBody>
                  <a:tcPr marL="25400" marR="25400" marT="26126" marB="26126">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fr-FR" sz="800" b="0" i="0">
                          <a:solidFill>
                            <a:srgbClr val="000000"/>
                          </a:solidFill>
                          <a:effectLst/>
                        </a:rPr>
                        <a:t>35 %</a:t>
                      </a:r>
                    </a:p>
                  </a:txBody>
                  <a:tcPr marL="25400" marR="25400" marT="26126" marB="261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fr-FR" sz="800" b="0" i="0" dirty="0">
                          <a:solidFill>
                            <a:srgbClr val="000000"/>
                          </a:solidFill>
                          <a:effectLst/>
                        </a:rPr>
                        <a:t>35 %</a:t>
                      </a:r>
                    </a:p>
                  </a:txBody>
                  <a:tcPr marL="25400" marR="25400" marT="26126" marB="261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fr-FR" sz="800" b="0" i="0">
                          <a:solidFill>
                            <a:srgbClr val="000000"/>
                          </a:solidFill>
                          <a:effectLst/>
                        </a:rPr>
                        <a:t>35 %</a:t>
                      </a:r>
                    </a:p>
                  </a:txBody>
                  <a:tcPr marL="25400" marR="25400" marT="26126" marB="261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13129319"/>
                  </a:ext>
                </a:extLst>
              </a:tr>
              <a:tr h="192283">
                <a:tc gridSpan="2">
                  <a:txBody>
                    <a:bodyPr/>
                    <a:lstStyle/>
                    <a:p>
                      <a:r>
                        <a:rPr lang="fr-FR" sz="800" b="0" i="0">
                          <a:solidFill>
                            <a:srgbClr val="000000"/>
                          </a:solidFill>
                          <a:effectLst/>
                        </a:rPr>
                        <a:t>Electrolytes:</a:t>
                      </a:r>
                    </a:p>
                  </a:txBody>
                  <a:tcPr marL="25400" marR="25400" marT="26126" marB="261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fr-FR"/>
                    </a:p>
                  </a:txBody>
                  <a:tcPr/>
                </a:tc>
                <a:tc>
                  <a:txBody>
                    <a:bodyPr/>
                    <a:lstStyle/>
                    <a:p>
                      <a:pPr algn="ctr"/>
                      <a:endParaRPr lang="fr-FR" sz="800" b="0" i="0">
                        <a:solidFill>
                          <a:srgbClr val="000000"/>
                        </a:solidFill>
                        <a:effectLst/>
                      </a:endParaRPr>
                    </a:p>
                  </a:txBody>
                  <a:tcPr marL="25400" marR="25400" marT="26126" marB="261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endParaRPr lang="fr-FR" sz="800" b="0" i="0">
                        <a:solidFill>
                          <a:srgbClr val="000000"/>
                        </a:solidFill>
                        <a:effectLst/>
                      </a:endParaRPr>
                    </a:p>
                  </a:txBody>
                  <a:tcPr marL="25400" marR="25400" marT="26126" marB="261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endParaRPr lang="fr-FR" sz="800" b="0" i="0">
                        <a:solidFill>
                          <a:srgbClr val="000000"/>
                        </a:solidFill>
                        <a:effectLst/>
                      </a:endParaRPr>
                    </a:p>
                  </a:txBody>
                  <a:tcPr marL="25400" marR="25400" marT="26126" marB="261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716227225"/>
                  </a:ext>
                </a:extLst>
              </a:tr>
              <a:tr h="192283">
                <a:tc>
                  <a:txBody>
                    <a:bodyPr/>
                    <a:lstStyle/>
                    <a:p>
                      <a:endParaRPr lang="fr-FR" sz="800" b="0" i="0">
                        <a:solidFill>
                          <a:srgbClr val="000000"/>
                        </a:solidFill>
                        <a:effectLst/>
                      </a:endParaRPr>
                    </a:p>
                  </a:txBody>
                  <a:tcPr marL="25400" marR="25400" marT="26126" marB="26126">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r>
                        <a:rPr lang="fr-FR" sz="800" b="0" i="0">
                          <a:solidFill>
                            <a:srgbClr val="000000"/>
                          </a:solidFill>
                          <a:effectLst/>
                        </a:rPr>
                        <a:t>Sodium</a:t>
                      </a:r>
                    </a:p>
                  </a:txBody>
                  <a:tcPr marL="25400" marR="25400" marT="26126" marB="26126">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r>
                        <a:rPr lang="fr-FR" sz="800" b="0" i="0">
                          <a:solidFill>
                            <a:srgbClr val="000000"/>
                          </a:solidFill>
                          <a:effectLst/>
                        </a:rPr>
                        <a:t>35,0 mmol</a:t>
                      </a:r>
                    </a:p>
                  </a:txBody>
                  <a:tcPr marL="25400" marR="25400" marT="26126" marB="261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r>
                        <a:rPr lang="fr-FR" sz="800" b="0" i="0">
                          <a:solidFill>
                            <a:srgbClr val="000000"/>
                          </a:solidFill>
                          <a:effectLst/>
                        </a:rPr>
                        <a:t>52,5 mmol</a:t>
                      </a:r>
                    </a:p>
                  </a:txBody>
                  <a:tcPr marL="25400" marR="25400" marT="26126" marB="261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r>
                        <a:rPr lang="fr-FR" sz="800" b="0" i="0">
                          <a:solidFill>
                            <a:srgbClr val="000000"/>
                          </a:solidFill>
                          <a:effectLst/>
                        </a:rPr>
                        <a:t>70,0 mmol</a:t>
                      </a:r>
                    </a:p>
                  </a:txBody>
                  <a:tcPr marL="25400" marR="25400" marT="26126" marB="261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602903571"/>
                  </a:ext>
                </a:extLst>
              </a:tr>
              <a:tr h="192283">
                <a:tc>
                  <a:txBody>
                    <a:bodyPr/>
                    <a:lstStyle/>
                    <a:p>
                      <a:endParaRPr lang="fr-FR" sz="800" b="0" i="0">
                        <a:solidFill>
                          <a:srgbClr val="000000"/>
                        </a:solidFill>
                        <a:effectLst/>
                      </a:endParaRPr>
                    </a:p>
                  </a:txBody>
                  <a:tcPr marL="25400" marR="25400" marT="26126" marB="26126">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r>
                        <a:rPr lang="fr-FR" sz="800" b="0" i="0">
                          <a:solidFill>
                            <a:srgbClr val="000000"/>
                          </a:solidFill>
                          <a:effectLst/>
                        </a:rPr>
                        <a:t>Potassium</a:t>
                      </a:r>
                    </a:p>
                  </a:txBody>
                  <a:tcPr marL="25400" marR="25400" marT="26126" marB="26126">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r>
                        <a:rPr lang="fr-FR" sz="800" b="0" i="0">
                          <a:solidFill>
                            <a:srgbClr val="000000"/>
                          </a:solidFill>
                          <a:effectLst/>
                        </a:rPr>
                        <a:t>30,0 mmol</a:t>
                      </a:r>
                    </a:p>
                  </a:txBody>
                  <a:tcPr marL="25400" marR="25400" marT="26126" marB="261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r>
                        <a:rPr lang="fr-FR" sz="800" b="0" i="0">
                          <a:solidFill>
                            <a:srgbClr val="000000"/>
                          </a:solidFill>
                          <a:effectLst/>
                        </a:rPr>
                        <a:t>45,0 mmol</a:t>
                      </a:r>
                    </a:p>
                  </a:txBody>
                  <a:tcPr marL="25400" marR="25400" marT="26126" marB="261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r>
                        <a:rPr lang="fr-FR" sz="800" b="0" i="0">
                          <a:solidFill>
                            <a:srgbClr val="000000"/>
                          </a:solidFill>
                          <a:effectLst/>
                        </a:rPr>
                        <a:t>60,0 mmol</a:t>
                      </a:r>
                    </a:p>
                  </a:txBody>
                  <a:tcPr marL="25400" marR="25400" marT="26126" marB="261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208900930"/>
                  </a:ext>
                </a:extLst>
              </a:tr>
              <a:tr h="192283">
                <a:tc>
                  <a:txBody>
                    <a:bodyPr/>
                    <a:lstStyle/>
                    <a:p>
                      <a:endParaRPr lang="fr-FR" sz="800" b="0" i="0">
                        <a:solidFill>
                          <a:srgbClr val="000000"/>
                        </a:solidFill>
                        <a:effectLst/>
                      </a:endParaRPr>
                    </a:p>
                  </a:txBody>
                  <a:tcPr marL="25400" marR="25400" marT="26126" marB="26126">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r>
                        <a:rPr lang="fr-FR" sz="800" b="0" i="0">
                          <a:solidFill>
                            <a:srgbClr val="000000"/>
                          </a:solidFill>
                          <a:effectLst/>
                        </a:rPr>
                        <a:t>Magnésium</a:t>
                      </a:r>
                    </a:p>
                  </a:txBody>
                  <a:tcPr marL="25400" marR="25400" marT="26126" marB="26126">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r>
                        <a:rPr lang="fr-FR" sz="800" b="0" i="0">
                          <a:solidFill>
                            <a:srgbClr val="000000"/>
                          </a:solidFill>
                          <a:effectLst/>
                        </a:rPr>
                        <a:t>4,0 mmol</a:t>
                      </a:r>
                    </a:p>
                  </a:txBody>
                  <a:tcPr marL="25400" marR="25400" marT="26126" marB="261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r>
                        <a:rPr lang="fr-FR" sz="800" b="0" i="0">
                          <a:solidFill>
                            <a:srgbClr val="000000"/>
                          </a:solidFill>
                          <a:effectLst/>
                        </a:rPr>
                        <a:t>6,0 mmol</a:t>
                      </a:r>
                    </a:p>
                  </a:txBody>
                  <a:tcPr marL="25400" marR="25400" marT="26126" marB="261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r>
                        <a:rPr lang="fr-FR" sz="800" b="0" i="0">
                          <a:solidFill>
                            <a:srgbClr val="000000"/>
                          </a:solidFill>
                          <a:effectLst/>
                        </a:rPr>
                        <a:t>8,0 mmol</a:t>
                      </a:r>
                    </a:p>
                  </a:txBody>
                  <a:tcPr marL="25400" marR="25400" marT="26126" marB="261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924313593"/>
                  </a:ext>
                </a:extLst>
              </a:tr>
              <a:tr h="192283">
                <a:tc>
                  <a:txBody>
                    <a:bodyPr/>
                    <a:lstStyle/>
                    <a:p>
                      <a:endParaRPr lang="fr-FR" sz="800" b="0" i="0">
                        <a:solidFill>
                          <a:srgbClr val="000000"/>
                        </a:solidFill>
                        <a:effectLst/>
                      </a:endParaRPr>
                    </a:p>
                  </a:txBody>
                  <a:tcPr marL="25400" marR="25400" marT="26126" marB="26126">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r>
                        <a:rPr lang="fr-FR" sz="800" b="0" i="0">
                          <a:solidFill>
                            <a:srgbClr val="000000"/>
                          </a:solidFill>
                          <a:effectLst/>
                        </a:rPr>
                        <a:t>Calcium</a:t>
                      </a:r>
                    </a:p>
                  </a:txBody>
                  <a:tcPr marL="25400" marR="25400" marT="26126" marB="26126">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r>
                        <a:rPr lang="fr-FR" sz="800" b="0" i="0">
                          <a:solidFill>
                            <a:srgbClr val="000000"/>
                          </a:solidFill>
                          <a:effectLst/>
                        </a:rPr>
                        <a:t>3,5 mmol</a:t>
                      </a:r>
                    </a:p>
                  </a:txBody>
                  <a:tcPr marL="25400" marR="25400" marT="26126" marB="261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r>
                        <a:rPr lang="fr-FR" sz="800" b="0" i="0">
                          <a:solidFill>
                            <a:srgbClr val="000000"/>
                          </a:solidFill>
                          <a:effectLst/>
                        </a:rPr>
                        <a:t>5,3 mmol</a:t>
                      </a:r>
                    </a:p>
                  </a:txBody>
                  <a:tcPr marL="25400" marR="25400" marT="26126" marB="261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r>
                        <a:rPr lang="fr-FR" sz="800" b="0" i="0">
                          <a:solidFill>
                            <a:srgbClr val="000000"/>
                          </a:solidFill>
                          <a:effectLst/>
                        </a:rPr>
                        <a:t>7,0 mmol</a:t>
                      </a:r>
                    </a:p>
                  </a:txBody>
                  <a:tcPr marL="25400" marR="25400" marT="26126" marB="261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95294374"/>
                  </a:ext>
                </a:extLst>
              </a:tr>
              <a:tr h="192283">
                <a:tc>
                  <a:txBody>
                    <a:bodyPr/>
                    <a:lstStyle/>
                    <a:p>
                      <a:endParaRPr lang="fr-FR" sz="800" b="0" i="0">
                        <a:solidFill>
                          <a:srgbClr val="000000"/>
                        </a:solidFill>
                        <a:effectLst/>
                      </a:endParaRPr>
                    </a:p>
                  </a:txBody>
                  <a:tcPr marL="25400" marR="25400" marT="26126" marB="26126">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r>
                        <a:rPr lang="fr-FR" sz="800" b="0" i="0">
                          <a:solidFill>
                            <a:srgbClr val="000000"/>
                          </a:solidFill>
                          <a:effectLst/>
                        </a:rPr>
                        <a:t>Phosphate</a:t>
                      </a:r>
                      <a:r>
                        <a:rPr lang="fr-FR" sz="800" b="0" i="0" baseline="30000">
                          <a:solidFill>
                            <a:srgbClr val="000000"/>
                          </a:solidFill>
                          <a:effectLst/>
                        </a:rPr>
                        <a:t> b</a:t>
                      </a:r>
                      <a:endParaRPr lang="fr-FR" sz="800" b="0" i="0">
                        <a:solidFill>
                          <a:srgbClr val="000000"/>
                        </a:solidFill>
                        <a:effectLst/>
                      </a:endParaRPr>
                    </a:p>
                  </a:txBody>
                  <a:tcPr marL="25400" marR="25400" marT="26126" marB="26126">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r>
                        <a:rPr lang="fr-FR" sz="800" b="0" i="0">
                          <a:solidFill>
                            <a:srgbClr val="000000"/>
                          </a:solidFill>
                          <a:effectLst/>
                        </a:rPr>
                        <a:t>15,0 mmol</a:t>
                      </a:r>
                    </a:p>
                  </a:txBody>
                  <a:tcPr marL="25400" marR="25400" marT="26126" marB="261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r>
                        <a:rPr lang="fr-FR" sz="800" b="0" i="0">
                          <a:solidFill>
                            <a:srgbClr val="000000"/>
                          </a:solidFill>
                          <a:effectLst/>
                        </a:rPr>
                        <a:t>22,5 mmol</a:t>
                      </a:r>
                    </a:p>
                  </a:txBody>
                  <a:tcPr marL="25400" marR="25400" marT="26126" marB="261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r>
                        <a:rPr lang="fr-FR" sz="800" b="0" i="0">
                          <a:solidFill>
                            <a:srgbClr val="000000"/>
                          </a:solidFill>
                          <a:effectLst/>
                        </a:rPr>
                        <a:t>30,0 mmol</a:t>
                      </a:r>
                    </a:p>
                  </a:txBody>
                  <a:tcPr marL="25400" marR="25400" marT="26126" marB="261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203645797"/>
                  </a:ext>
                </a:extLst>
              </a:tr>
              <a:tr h="192283">
                <a:tc>
                  <a:txBody>
                    <a:bodyPr/>
                    <a:lstStyle/>
                    <a:p>
                      <a:endParaRPr lang="fr-FR" sz="800" b="0" i="0">
                        <a:solidFill>
                          <a:srgbClr val="000000"/>
                        </a:solidFill>
                        <a:effectLst/>
                      </a:endParaRPr>
                    </a:p>
                  </a:txBody>
                  <a:tcPr marL="25400" marR="25400" marT="26126" marB="26126">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r>
                        <a:rPr lang="fr-FR" sz="800" b="0" i="0">
                          <a:solidFill>
                            <a:srgbClr val="000000"/>
                          </a:solidFill>
                          <a:effectLst/>
                        </a:rPr>
                        <a:t>Acétate</a:t>
                      </a:r>
                    </a:p>
                  </a:txBody>
                  <a:tcPr marL="25400" marR="25400" marT="26126" marB="26126">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r>
                        <a:rPr lang="fr-FR" sz="800" b="0" i="0">
                          <a:solidFill>
                            <a:srgbClr val="000000"/>
                          </a:solidFill>
                          <a:effectLst/>
                        </a:rPr>
                        <a:t>45 mmol</a:t>
                      </a:r>
                    </a:p>
                  </a:txBody>
                  <a:tcPr marL="25400" marR="25400" marT="26126" marB="261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r>
                        <a:rPr lang="fr-FR" sz="800" b="0" i="0">
                          <a:solidFill>
                            <a:srgbClr val="000000"/>
                          </a:solidFill>
                          <a:effectLst/>
                        </a:rPr>
                        <a:t>67 mmol</a:t>
                      </a:r>
                    </a:p>
                  </a:txBody>
                  <a:tcPr marL="25400" marR="25400" marT="26126" marB="261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r>
                        <a:rPr lang="fr-FR" sz="800" b="0" i="0">
                          <a:solidFill>
                            <a:srgbClr val="000000"/>
                          </a:solidFill>
                          <a:effectLst/>
                        </a:rPr>
                        <a:t>89 mmol</a:t>
                      </a:r>
                    </a:p>
                  </a:txBody>
                  <a:tcPr marL="25400" marR="25400" marT="26126" marB="261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276920377"/>
                  </a:ext>
                </a:extLst>
              </a:tr>
              <a:tr h="192283">
                <a:tc>
                  <a:txBody>
                    <a:bodyPr/>
                    <a:lstStyle/>
                    <a:p>
                      <a:endParaRPr lang="fr-FR" sz="800" b="0" i="0">
                        <a:solidFill>
                          <a:srgbClr val="000000"/>
                        </a:solidFill>
                        <a:effectLst/>
                      </a:endParaRPr>
                    </a:p>
                  </a:txBody>
                  <a:tcPr marL="25400" marR="25400" marT="26126" marB="26126">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r>
                        <a:rPr lang="fr-FR" sz="800" b="0" i="0">
                          <a:solidFill>
                            <a:srgbClr val="000000"/>
                          </a:solidFill>
                          <a:effectLst/>
                        </a:rPr>
                        <a:t>Chlorure</a:t>
                      </a:r>
                    </a:p>
                  </a:txBody>
                  <a:tcPr marL="25400" marR="25400" marT="26126" marB="26126">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fr-FR" sz="800" b="0" i="0">
                          <a:solidFill>
                            <a:srgbClr val="000000"/>
                          </a:solidFill>
                          <a:effectLst/>
                        </a:rPr>
                        <a:t>45 mmol</a:t>
                      </a:r>
                    </a:p>
                  </a:txBody>
                  <a:tcPr marL="25400" marR="25400" marT="26126" marB="261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fr-FR" sz="800" b="0" i="0">
                          <a:solidFill>
                            <a:srgbClr val="000000"/>
                          </a:solidFill>
                          <a:effectLst/>
                        </a:rPr>
                        <a:t>68 mmol</a:t>
                      </a:r>
                    </a:p>
                  </a:txBody>
                  <a:tcPr marL="25400" marR="25400" marT="26126" marB="261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fr-FR" sz="800" b="0" i="0" dirty="0">
                          <a:solidFill>
                            <a:srgbClr val="000000"/>
                          </a:solidFill>
                          <a:effectLst/>
                        </a:rPr>
                        <a:t>90 mmol</a:t>
                      </a:r>
                    </a:p>
                  </a:txBody>
                  <a:tcPr marL="25400" marR="25400" marT="26126" marB="261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40897494"/>
                  </a:ext>
                </a:extLst>
              </a:tr>
            </a:tbl>
          </a:graphicData>
        </a:graphic>
      </p:graphicFrame>
      <p:sp>
        <p:nvSpPr>
          <p:cNvPr id="7" name="ZoneTexte 6">
            <a:extLst>
              <a:ext uri="{FF2B5EF4-FFF2-40B4-BE49-F238E27FC236}">
                <a16:creationId xmlns:a16="http://schemas.microsoft.com/office/drawing/2014/main" id="{AFE627DF-8180-42AC-B17A-83A47C963DCE}"/>
              </a:ext>
            </a:extLst>
          </p:cNvPr>
          <p:cNvSpPr txBox="1"/>
          <p:nvPr/>
        </p:nvSpPr>
        <p:spPr>
          <a:xfrm>
            <a:off x="6516216" y="2830231"/>
            <a:ext cx="1418510" cy="1754326"/>
          </a:xfrm>
          <a:prstGeom prst="rect">
            <a:avLst/>
          </a:prstGeom>
          <a:noFill/>
          <a:ln>
            <a:solidFill>
              <a:srgbClr val="FF0000"/>
            </a:solidFill>
          </a:ln>
        </p:spPr>
        <p:txBody>
          <a:bodyPr wrap="square" rtlCol="0">
            <a:spAutoFit/>
          </a:bodyPr>
          <a:lstStyle/>
          <a:p>
            <a:r>
              <a:rPr lang="fr-FR" dirty="0"/>
              <a:t>Rappel</a:t>
            </a:r>
          </a:p>
          <a:p>
            <a:r>
              <a:rPr lang="fr-FR" dirty="0"/>
              <a:t>1litre de phy = </a:t>
            </a:r>
          </a:p>
          <a:p>
            <a:r>
              <a:rPr lang="fr-FR" dirty="0"/>
              <a:t>9 grammes = 154 mmol de Na</a:t>
            </a:r>
          </a:p>
        </p:txBody>
      </p:sp>
    </p:spTree>
    <p:extLst>
      <p:ext uri="{BB962C8B-B14F-4D97-AF65-F5344CB8AC3E}">
        <p14:creationId xmlns:p14="http://schemas.microsoft.com/office/powerpoint/2010/main" val="4256826963"/>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E43A02BE326674CB2E617EE3EE2C16D" ma:contentTypeVersion="2" ma:contentTypeDescription="Crée un document." ma:contentTypeScope="" ma:versionID="88f470662fc89e69f458f6a1ca2993e0">
  <xsd:schema xmlns:xsd="http://www.w3.org/2001/XMLSchema" xmlns:xs="http://www.w3.org/2001/XMLSchema" xmlns:p="http://schemas.microsoft.com/office/2006/metadata/properties" xmlns:ns3="9f8afd22-4529-49cb-a397-4c7ce1b5fc85" targetNamespace="http://schemas.microsoft.com/office/2006/metadata/properties" ma:root="true" ma:fieldsID="98daf74ecdea70906b72e4a7714fa252" ns3:_="">
    <xsd:import namespace="9f8afd22-4529-49cb-a397-4c7ce1b5fc85"/>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8afd22-4529-49cb-a397-4c7ce1b5fc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7407B0-4BF5-48E4-9BF0-083AE74999DC}">
  <ds:schemaRefs>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9f8afd22-4529-49cb-a397-4c7ce1b5fc85"/>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75B61C7C-B6C5-48B3-A87F-FA0A8EC777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8afd22-4529-49cb-a397-4c7ce1b5fc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5BCCC6-0DCA-49CB-B28C-C57FF9496DB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Aspect</Template>
  <TotalTime>1941</TotalTime>
  <Words>1185</Words>
  <Application>Microsoft Office PowerPoint</Application>
  <PresentationFormat>Affichage à l'écran (16:9)</PresentationFormat>
  <Paragraphs>242</Paragraphs>
  <Slides>26</Slides>
  <Notes>1</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26</vt:i4>
      </vt:variant>
    </vt:vector>
  </HeadingPairs>
  <TitlesOfParts>
    <vt:vector size="40" baseType="lpstr">
      <vt:lpstr>MS PGothic</vt:lpstr>
      <vt:lpstr>MS PGothic</vt:lpstr>
      <vt:lpstr>Arial</vt:lpstr>
      <vt:lpstr>Arial Black</vt:lpstr>
      <vt:lpstr>Calibri</vt:lpstr>
      <vt:lpstr>Calibri Light</vt:lpstr>
      <vt:lpstr>Century Gothic</vt:lpstr>
      <vt:lpstr>Comic Sans MS</vt:lpstr>
      <vt:lpstr>Source Sans Pro</vt:lpstr>
      <vt:lpstr>Tahoma</vt:lpstr>
      <vt:lpstr>Times</vt:lpstr>
      <vt:lpstr>Verdana</vt:lpstr>
      <vt:lpstr>Wingdings</vt:lpstr>
      <vt:lpstr>Thème Office</vt:lpstr>
      <vt:lpstr>Nutrition parentérale à domicile En pratique ….</vt:lpstr>
      <vt:lpstr>Présentation PowerPoint</vt:lpstr>
      <vt:lpstr>Quel type de voie centrale ?</vt:lpstr>
      <vt:lpstr>Nutrition parentérale</vt:lpstr>
      <vt:lpstr>Quelle NP?</vt:lpstr>
      <vt:lpstr>Présentation PowerPoint</vt:lpstr>
      <vt:lpstr>Présentation PowerPoint</vt:lpstr>
      <vt:lpstr>Ex: Olimel N7E</vt:lpstr>
      <vt:lpstr>Présentation PowerPoint</vt:lpstr>
      <vt:lpstr>Ex : smofkabiven</vt:lpstr>
      <vt:lpstr>Apports en oligo-éléments et vitamines</vt:lpstr>
      <vt:lpstr>Vitamines et Oligo-éléments</vt:lpstr>
      <vt:lpstr>Le médecin doit avoir mis en place des protocoles de soins</vt:lpstr>
      <vt:lpstr>Ne pas oublier</vt:lpstr>
      <vt:lpstr>La prescription = des prescriptions …. </vt:lpstr>
      <vt:lpstr>Ordonnance prestataire</vt:lpstr>
      <vt:lpstr>Grandes erreurs</vt:lpstr>
      <vt:lpstr>Présentation PowerPoint</vt:lpstr>
      <vt:lpstr>Médicaments IV et nutrition parentérale</vt:lpstr>
      <vt:lpstr>Médicaments IV et nutrition parentérale</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JOLY Francisca</cp:lastModifiedBy>
  <cp:revision>134</cp:revision>
  <dcterms:created xsi:type="dcterms:W3CDTF">2016-02-25T09:46:11Z</dcterms:created>
  <dcterms:modified xsi:type="dcterms:W3CDTF">2022-04-05T16:54:00Z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0x0101008E43A02BE326674CB2E617EE3EE2C16D</vt:lpwstr>
  </property>
</Properties>
</file>